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302" r:id="rId2"/>
    <p:sldId id="303" r:id="rId3"/>
    <p:sldId id="304" r:id="rId4"/>
    <p:sldId id="305" r:id="rId5"/>
    <p:sldId id="348" r:id="rId6"/>
    <p:sldId id="362" r:id="rId7"/>
    <p:sldId id="366" r:id="rId8"/>
    <p:sldId id="365" r:id="rId9"/>
    <p:sldId id="367" r:id="rId10"/>
    <p:sldId id="401" r:id="rId11"/>
    <p:sldId id="394" r:id="rId12"/>
    <p:sldId id="368" r:id="rId13"/>
    <p:sldId id="375" r:id="rId14"/>
    <p:sldId id="383" r:id="rId15"/>
    <p:sldId id="372" r:id="rId16"/>
    <p:sldId id="369" r:id="rId17"/>
    <p:sldId id="407" r:id="rId18"/>
    <p:sldId id="408" r:id="rId19"/>
    <p:sldId id="370" r:id="rId20"/>
    <p:sldId id="384" r:id="rId21"/>
    <p:sldId id="373" r:id="rId22"/>
    <p:sldId id="374" r:id="rId23"/>
    <p:sldId id="376" r:id="rId24"/>
    <p:sldId id="380" r:id="rId25"/>
    <p:sldId id="382" r:id="rId26"/>
    <p:sldId id="392" r:id="rId27"/>
    <p:sldId id="393" r:id="rId28"/>
    <p:sldId id="364" r:id="rId29"/>
    <p:sldId id="397" r:id="rId30"/>
    <p:sldId id="386" r:id="rId31"/>
    <p:sldId id="410" r:id="rId32"/>
    <p:sldId id="398" r:id="rId33"/>
    <p:sldId id="399" r:id="rId34"/>
    <p:sldId id="400" r:id="rId35"/>
    <p:sldId id="402" r:id="rId36"/>
    <p:sldId id="403" r:id="rId37"/>
    <p:sldId id="409" r:id="rId38"/>
    <p:sldId id="404" r:id="rId39"/>
    <p:sldId id="411" r:id="rId40"/>
    <p:sldId id="405" r:id="rId41"/>
    <p:sldId id="406" r:id="rId42"/>
    <p:sldId id="387" r:id="rId43"/>
    <p:sldId id="389" r:id="rId44"/>
    <p:sldId id="396" r:id="rId45"/>
    <p:sldId id="388" r:id="rId46"/>
    <p:sldId id="390" r:id="rId47"/>
    <p:sldId id="347" r:id="rId48"/>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9761F749-A2DC-4AE4-A508-F8AE323D6740}">
          <p14:sldIdLst/>
        </p14:section>
        <p14:section name="Naamloze sectie" id="{4B934F93-FF83-452D-AD4B-3C8478BB6ED1}">
          <p14:sldIdLst>
            <p14:sldId id="302"/>
            <p14:sldId id="303"/>
            <p14:sldId id="304"/>
            <p14:sldId id="305"/>
            <p14:sldId id="348"/>
            <p14:sldId id="362"/>
            <p14:sldId id="366"/>
            <p14:sldId id="365"/>
            <p14:sldId id="367"/>
            <p14:sldId id="401"/>
            <p14:sldId id="394"/>
            <p14:sldId id="368"/>
            <p14:sldId id="375"/>
            <p14:sldId id="383"/>
            <p14:sldId id="372"/>
            <p14:sldId id="369"/>
            <p14:sldId id="407"/>
            <p14:sldId id="408"/>
            <p14:sldId id="370"/>
            <p14:sldId id="384"/>
            <p14:sldId id="373"/>
            <p14:sldId id="374"/>
            <p14:sldId id="376"/>
            <p14:sldId id="380"/>
            <p14:sldId id="382"/>
            <p14:sldId id="392"/>
            <p14:sldId id="393"/>
            <p14:sldId id="364"/>
            <p14:sldId id="397"/>
            <p14:sldId id="386"/>
            <p14:sldId id="410"/>
            <p14:sldId id="398"/>
            <p14:sldId id="399"/>
            <p14:sldId id="400"/>
            <p14:sldId id="402"/>
            <p14:sldId id="403"/>
            <p14:sldId id="409"/>
            <p14:sldId id="404"/>
            <p14:sldId id="411"/>
            <p14:sldId id="405"/>
            <p14:sldId id="406"/>
            <p14:sldId id="387"/>
            <p14:sldId id="389"/>
            <p14:sldId id="396"/>
            <p14:sldId id="388"/>
            <p14:sldId id="390"/>
            <p14:sldId id="34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969"/>
    <a:srgbClr val="303C18"/>
    <a:srgbClr val="1B190F"/>
    <a:srgbClr val="302D1C"/>
    <a:srgbClr val="6D653F"/>
    <a:srgbClr val="D9B28B"/>
    <a:srgbClr val="887E4E"/>
    <a:srgbClr val="F4E8DC"/>
    <a:srgbClr val="FFE1E1"/>
    <a:srgbClr val="220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Stijl, thema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Stijl, thema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Stijl, thema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86" autoAdjust="0"/>
    <p:restoredTop sz="94660"/>
  </p:normalViewPr>
  <p:slideViewPr>
    <p:cSldViewPr>
      <p:cViewPr>
        <p:scale>
          <a:sx n="60" d="100"/>
          <a:sy n="60" d="100"/>
        </p:scale>
        <p:origin x="-811" y="-9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831108-7A9F-4FA6-B341-F355C997B57E}" type="datetimeFigureOut">
              <a:rPr lang="nl-NL" smtClean="0"/>
              <a:t>15-8-2017</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56C4F4-F087-41C7-B33A-C7E9BF35F5A4}" type="slidenum">
              <a:rPr lang="nl-NL" smtClean="0"/>
              <a:t>‹nr.›</a:t>
            </a:fld>
            <a:endParaRPr lang="nl-NL"/>
          </a:p>
        </p:txBody>
      </p:sp>
    </p:spTree>
    <p:extLst>
      <p:ext uri="{BB962C8B-B14F-4D97-AF65-F5344CB8AC3E}">
        <p14:creationId xmlns:p14="http://schemas.microsoft.com/office/powerpoint/2010/main" val="3092628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11</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21</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22</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23</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24</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25</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26</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27</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28</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29</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30</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12</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31</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32</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33</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34</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35</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36</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37</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38</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39</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40</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Tabgha</a:t>
            </a:r>
            <a:r>
              <a:rPr lang="nl-NL" dirty="0" smtClean="0"/>
              <a:t>: </a:t>
            </a:r>
            <a:r>
              <a:rPr lang="en-US" sz="1200" b="0" i="0" kern="1200" dirty="0" smtClean="0">
                <a:solidFill>
                  <a:schemeClr val="tx1"/>
                </a:solidFill>
                <a:effectLst/>
                <a:latin typeface="+mn-lt"/>
                <a:ea typeface="+mn-ea"/>
                <a:cs typeface="+mn-cs"/>
              </a:rPr>
              <a:t>"</a:t>
            </a:r>
            <a:r>
              <a:rPr lang="en-US" sz="1200" b="0" i="1" kern="1200" dirty="0" smtClean="0">
                <a:solidFill>
                  <a:schemeClr val="tx1"/>
                </a:solidFill>
                <a:effectLst/>
                <a:latin typeface="+mn-lt"/>
                <a:ea typeface="+mn-ea"/>
                <a:cs typeface="+mn-cs"/>
              </a:rPr>
              <a:t>The country also that lies over against this lake hath the same name of </a:t>
            </a:r>
            <a:r>
              <a:rPr lang="en-US" sz="1200" b="0" i="1" kern="1200" dirty="0" err="1" smtClean="0">
                <a:solidFill>
                  <a:schemeClr val="tx1"/>
                </a:solidFill>
                <a:effectLst/>
                <a:latin typeface="+mn-lt"/>
                <a:ea typeface="+mn-ea"/>
                <a:cs typeface="+mn-cs"/>
              </a:rPr>
              <a:t>Gennesareth</a:t>
            </a:r>
            <a:r>
              <a:rPr lang="en-US" sz="1200" b="0" i="1" kern="1200" dirty="0" smtClean="0">
                <a:solidFill>
                  <a:schemeClr val="tx1"/>
                </a:solidFill>
                <a:effectLst/>
                <a:latin typeface="+mn-lt"/>
                <a:ea typeface="+mn-ea"/>
                <a:cs typeface="+mn-cs"/>
              </a:rPr>
              <a:t>; its nature is wonderful as well as its beauty; its soil is </a:t>
            </a:r>
            <a:r>
              <a:rPr lang="en-US" sz="1200" b="1" i="1" kern="1200" dirty="0" smtClean="0">
                <a:solidFill>
                  <a:schemeClr val="tx1"/>
                </a:solidFill>
                <a:effectLst/>
                <a:latin typeface="+mn-lt"/>
                <a:ea typeface="+mn-ea"/>
                <a:cs typeface="+mn-cs"/>
              </a:rPr>
              <a:t>so fruitful that all sorts of trees</a:t>
            </a:r>
            <a:r>
              <a:rPr lang="en-US" sz="1200" b="0" i="1" kern="1200" dirty="0" smtClean="0">
                <a:solidFill>
                  <a:schemeClr val="tx1"/>
                </a:solidFill>
                <a:effectLst/>
                <a:latin typeface="+mn-lt"/>
                <a:ea typeface="+mn-ea"/>
                <a:cs typeface="+mn-cs"/>
              </a:rPr>
              <a:t> can grow upon it ... particularly </a:t>
            </a:r>
            <a:r>
              <a:rPr lang="en-US" sz="1200" b="1" i="1" kern="1200" dirty="0" smtClean="0">
                <a:solidFill>
                  <a:schemeClr val="tx1"/>
                </a:solidFill>
                <a:effectLst/>
                <a:latin typeface="+mn-lt"/>
                <a:ea typeface="+mn-ea"/>
                <a:cs typeface="+mn-cs"/>
              </a:rPr>
              <a:t>walnuts</a:t>
            </a:r>
            <a:r>
              <a:rPr lang="en-US" sz="1200" b="0" i="1" kern="1200" dirty="0" smtClean="0">
                <a:solidFill>
                  <a:schemeClr val="tx1"/>
                </a:solidFill>
                <a:effectLst/>
                <a:latin typeface="+mn-lt"/>
                <a:ea typeface="+mn-ea"/>
                <a:cs typeface="+mn-cs"/>
              </a:rPr>
              <a:t>, which require the coldest air, flourish there in vast plenty; there are palm trees also, which grow best in hot air; fig trees also and </a:t>
            </a:r>
            <a:r>
              <a:rPr lang="en-US" sz="1200" b="1" i="1" kern="1200" dirty="0" smtClean="0">
                <a:solidFill>
                  <a:schemeClr val="tx1"/>
                </a:solidFill>
                <a:effectLst/>
                <a:latin typeface="+mn-lt"/>
                <a:ea typeface="+mn-ea"/>
                <a:cs typeface="+mn-cs"/>
              </a:rPr>
              <a:t>olives</a:t>
            </a:r>
            <a:r>
              <a:rPr lang="en-US" sz="1200" b="0" i="1" kern="1200" dirty="0" smtClean="0">
                <a:solidFill>
                  <a:schemeClr val="tx1"/>
                </a:solidFill>
                <a:effectLst/>
                <a:latin typeface="+mn-lt"/>
                <a:ea typeface="+mn-ea"/>
                <a:cs typeface="+mn-cs"/>
              </a:rPr>
              <a:t> grow near them, which yet require an air that is more temperate. One may call this place the ambition of nature ... it not only nourishes different sorts of autumnal fruit beyond men's expectation, but preserves them a great while; it supplies men with the principal fruits, with </a:t>
            </a:r>
            <a:r>
              <a:rPr lang="en-US" sz="1200" b="1" i="1" kern="1200" dirty="0" smtClean="0">
                <a:solidFill>
                  <a:schemeClr val="tx1"/>
                </a:solidFill>
                <a:effectLst/>
                <a:latin typeface="+mn-lt"/>
                <a:ea typeface="+mn-ea"/>
                <a:cs typeface="+mn-cs"/>
              </a:rPr>
              <a:t>grapes</a:t>
            </a:r>
            <a:r>
              <a:rPr lang="en-US" sz="1200" b="0" i="1" kern="1200" dirty="0" smtClean="0">
                <a:solidFill>
                  <a:schemeClr val="tx1"/>
                </a:solidFill>
                <a:effectLst/>
                <a:latin typeface="+mn-lt"/>
                <a:ea typeface="+mn-ea"/>
                <a:cs typeface="+mn-cs"/>
              </a:rPr>
              <a:t> and </a:t>
            </a:r>
            <a:r>
              <a:rPr lang="en-US" sz="1200" b="1" i="1" kern="1200" dirty="0" smtClean="0">
                <a:solidFill>
                  <a:schemeClr val="tx1"/>
                </a:solidFill>
                <a:effectLst/>
                <a:latin typeface="+mn-lt"/>
                <a:ea typeface="+mn-ea"/>
                <a:cs typeface="+mn-cs"/>
              </a:rPr>
              <a:t>figs</a:t>
            </a:r>
            <a:r>
              <a:rPr lang="en-US" sz="1200" b="0" i="1" kern="1200" dirty="0" smtClean="0">
                <a:solidFill>
                  <a:schemeClr val="tx1"/>
                </a:solidFill>
                <a:effectLst/>
                <a:latin typeface="+mn-lt"/>
                <a:ea typeface="+mn-ea"/>
                <a:cs typeface="+mn-cs"/>
              </a:rPr>
              <a:t> continually, during ten months of the year and the rest of the fruits as they become ripe together through the whole year.</a:t>
            </a:r>
            <a:r>
              <a:rPr lang="en-US" sz="1200" b="0" i="0" kern="1200" dirty="0" smtClean="0">
                <a:solidFill>
                  <a:schemeClr val="tx1"/>
                </a:solidFill>
                <a:effectLst/>
                <a:latin typeface="+mn-lt"/>
                <a:ea typeface="+mn-ea"/>
                <a:cs typeface="+mn-cs"/>
              </a:rPr>
              <a:t>" – Josephus, Wars 3.10.</a:t>
            </a:r>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13</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41</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42</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43</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44</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45</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46</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15</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16</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17</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18</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19</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20</a:t>
            </a:fld>
            <a:endParaRPr lang="nl-NL"/>
          </a:p>
        </p:txBody>
      </p:sp>
    </p:spTree>
    <p:extLst>
      <p:ext uri="{BB962C8B-B14F-4D97-AF65-F5344CB8AC3E}">
        <p14:creationId xmlns:p14="http://schemas.microsoft.com/office/powerpoint/2010/main" val="1804407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BE5429C2-3769-4485-8759-E9F27359E3C7}" type="datetimeFigureOut">
              <a:rPr lang="nl-NL" smtClean="0"/>
              <a:t>15-8-2017</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8E239F83-E92E-4B25-887B-080EFDDAAF95}" type="slidenum">
              <a:rPr lang="nl-NL" smtClean="0"/>
              <a:t>‹nr.›</a:t>
            </a:fld>
            <a:endParaRPr lang="nl-NL"/>
          </a:p>
        </p:txBody>
      </p:sp>
    </p:spTree>
    <p:extLst>
      <p:ext uri="{BB962C8B-B14F-4D97-AF65-F5344CB8AC3E}">
        <p14:creationId xmlns:p14="http://schemas.microsoft.com/office/powerpoint/2010/main" val="161848121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0" y="6093296"/>
            <a:ext cx="9144000" cy="735004"/>
          </a:xfrm>
          <a:prstGeom prst="rect">
            <a:avLst/>
          </a:prstGeom>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1600200"/>
            <a:ext cx="8229600" cy="4525963"/>
          </a:xfrm>
          <a:prstGeom prst="rect">
            <a:avLst/>
          </a:prstGeo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BE5429C2-3769-4485-8759-E9F27359E3C7}" type="datetimeFigureOut">
              <a:rPr lang="nl-NL" smtClean="0"/>
              <a:t>15-8-2017</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8E239F83-E92E-4B25-887B-080EFDDAAF95}" type="slidenum">
              <a:rPr lang="nl-NL" smtClean="0"/>
              <a:t>‹nr.›</a:t>
            </a:fld>
            <a:endParaRPr lang="nl-NL"/>
          </a:p>
        </p:txBody>
      </p:sp>
    </p:spTree>
    <p:extLst>
      <p:ext uri="{BB962C8B-B14F-4D97-AF65-F5344CB8AC3E}">
        <p14:creationId xmlns:p14="http://schemas.microsoft.com/office/powerpoint/2010/main" val="3344878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a:prstGeom prst="rect">
            <a:avLst/>
          </a:prstGeo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a:prstGeom prst="rect">
            <a:avLst/>
          </a:prstGeo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BE5429C2-3769-4485-8759-E9F27359E3C7}" type="datetimeFigureOut">
              <a:rPr lang="nl-NL" smtClean="0"/>
              <a:t>15-8-2017</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8E239F83-E92E-4B25-887B-080EFDDAAF95}" type="slidenum">
              <a:rPr lang="nl-NL" smtClean="0"/>
              <a:t>‹nr.›</a:t>
            </a:fld>
            <a:endParaRPr lang="nl-NL"/>
          </a:p>
        </p:txBody>
      </p:sp>
    </p:spTree>
    <p:extLst>
      <p:ext uri="{BB962C8B-B14F-4D97-AF65-F5344CB8AC3E}">
        <p14:creationId xmlns:p14="http://schemas.microsoft.com/office/powerpoint/2010/main" val="1122772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0" y="6093296"/>
            <a:ext cx="9144000" cy="735004"/>
          </a:xfrm>
          <a:prstGeom prst="rect">
            <a:avLst/>
          </a:prstGeom>
        </p:spPr>
        <p:txBody>
          <a:bodyPr/>
          <a:lstStyle/>
          <a:p>
            <a:r>
              <a:rPr lang="nl-NL" smtClean="0"/>
              <a:t>Klik om de stijl te bewerken</a:t>
            </a:r>
            <a:endParaRPr lang="nl-NL"/>
          </a:p>
        </p:txBody>
      </p:sp>
      <p:sp>
        <p:nvSpPr>
          <p:cNvPr id="3" name="Tijdelijke aanduiding voor inhoud 2"/>
          <p:cNvSpPr>
            <a:spLocks noGrp="1"/>
          </p:cNvSpPr>
          <p:nvPr>
            <p:ph idx="1"/>
          </p:nvPr>
        </p:nvSpPr>
        <p:spPr>
          <a:xfrm>
            <a:off x="457200" y="1600200"/>
            <a:ext cx="8229600" cy="4525963"/>
          </a:xfrm>
          <a:prstGeom prst="rect">
            <a:avLst/>
          </a:prstGeo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BE5429C2-3769-4485-8759-E9F27359E3C7}" type="datetimeFigureOut">
              <a:rPr lang="nl-NL" smtClean="0"/>
              <a:t>15-8-2017</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dirty="0"/>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8E239F83-E92E-4B25-887B-080EFDDAAF95}" type="slidenum">
              <a:rPr lang="nl-NL" smtClean="0"/>
              <a:t>‹nr.›</a:t>
            </a:fld>
            <a:endParaRPr lang="nl-NL"/>
          </a:p>
        </p:txBody>
      </p:sp>
    </p:spTree>
    <p:extLst>
      <p:ext uri="{BB962C8B-B14F-4D97-AF65-F5344CB8AC3E}">
        <p14:creationId xmlns:p14="http://schemas.microsoft.com/office/powerpoint/2010/main" val="8027154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BE5429C2-3769-4485-8759-E9F27359E3C7}" type="datetimeFigureOut">
              <a:rPr lang="nl-NL" smtClean="0"/>
              <a:t>15-8-2017</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8E239F83-E92E-4B25-887B-080EFDDAAF95}" type="slidenum">
              <a:rPr lang="nl-NL" smtClean="0"/>
              <a:t>‹nr.›</a:t>
            </a:fld>
            <a:endParaRPr lang="nl-NL"/>
          </a:p>
        </p:txBody>
      </p:sp>
    </p:spTree>
    <p:extLst>
      <p:ext uri="{BB962C8B-B14F-4D97-AF65-F5344CB8AC3E}">
        <p14:creationId xmlns:p14="http://schemas.microsoft.com/office/powerpoint/2010/main" val="1247265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0" y="6093296"/>
            <a:ext cx="9144000" cy="735004"/>
          </a:xfrm>
          <a:prstGeom prst="rect">
            <a:avLst/>
          </a:prstGeom>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a:xfrm>
            <a:off x="457200" y="6356350"/>
            <a:ext cx="2133600" cy="365125"/>
          </a:xfrm>
          <a:prstGeom prst="rect">
            <a:avLst/>
          </a:prstGeom>
        </p:spPr>
        <p:txBody>
          <a:bodyPr/>
          <a:lstStyle/>
          <a:p>
            <a:fld id="{BE5429C2-3769-4485-8759-E9F27359E3C7}" type="datetimeFigureOut">
              <a:rPr lang="nl-NL" smtClean="0"/>
              <a:t>15-8-2017</a:t>
            </a:fld>
            <a:endParaRPr lang="nl-NL"/>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a:xfrm>
            <a:off x="6553200" y="6356350"/>
            <a:ext cx="2133600" cy="365125"/>
          </a:xfrm>
          <a:prstGeom prst="rect">
            <a:avLst/>
          </a:prstGeom>
        </p:spPr>
        <p:txBody>
          <a:bodyPr/>
          <a:lstStyle/>
          <a:p>
            <a:fld id="{8E239F83-E92E-4B25-887B-080EFDDAAF95}" type="slidenum">
              <a:rPr lang="nl-NL" smtClean="0"/>
              <a:t>‹nr.›</a:t>
            </a:fld>
            <a:endParaRPr lang="nl-NL"/>
          </a:p>
        </p:txBody>
      </p:sp>
    </p:spTree>
    <p:extLst>
      <p:ext uri="{BB962C8B-B14F-4D97-AF65-F5344CB8AC3E}">
        <p14:creationId xmlns:p14="http://schemas.microsoft.com/office/powerpoint/2010/main" val="1589155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0" y="6093296"/>
            <a:ext cx="9144000" cy="735004"/>
          </a:xfrm>
          <a:prstGeom prst="rect">
            <a:avLst/>
          </a:prstGeo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a:xfrm>
            <a:off x="457200" y="6356350"/>
            <a:ext cx="2133600" cy="365125"/>
          </a:xfrm>
          <a:prstGeom prst="rect">
            <a:avLst/>
          </a:prstGeom>
        </p:spPr>
        <p:txBody>
          <a:bodyPr/>
          <a:lstStyle/>
          <a:p>
            <a:fld id="{BE5429C2-3769-4485-8759-E9F27359E3C7}" type="datetimeFigureOut">
              <a:rPr lang="nl-NL" smtClean="0"/>
              <a:t>15-8-2017</a:t>
            </a:fld>
            <a:endParaRPr lang="nl-NL"/>
          </a:p>
        </p:txBody>
      </p:sp>
      <p:sp>
        <p:nvSpPr>
          <p:cNvPr id="8" name="Tijdelijke aanduiding voor voettekst 7"/>
          <p:cNvSpPr>
            <a:spLocks noGrp="1"/>
          </p:cNvSpPr>
          <p:nvPr>
            <p:ph type="ftr" sz="quarter" idx="11"/>
          </p:nvPr>
        </p:nvSpPr>
        <p:spPr>
          <a:xfrm>
            <a:off x="3124200" y="6356350"/>
            <a:ext cx="2895600" cy="365125"/>
          </a:xfrm>
          <a:prstGeom prst="rect">
            <a:avLst/>
          </a:prstGeom>
        </p:spPr>
        <p:txBody>
          <a:bodyPr/>
          <a:lstStyle/>
          <a:p>
            <a:endParaRPr lang="nl-NL"/>
          </a:p>
        </p:txBody>
      </p:sp>
      <p:sp>
        <p:nvSpPr>
          <p:cNvPr id="9" name="Tijdelijke aanduiding voor dianummer 8"/>
          <p:cNvSpPr>
            <a:spLocks noGrp="1"/>
          </p:cNvSpPr>
          <p:nvPr>
            <p:ph type="sldNum" sz="quarter" idx="12"/>
          </p:nvPr>
        </p:nvSpPr>
        <p:spPr>
          <a:xfrm>
            <a:off x="6553200" y="6356350"/>
            <a:ext cx="2133600" cy="365125"/>
          </a:xfrm>
          <a:prstGeom prst="rect">
            <a:avLst/>
          </a:prstGeom>
        </p:spPr>
        <p:txBody>
          <a:bodyPr/>
          <a:lstStyle/>
          <a:p>
            <a:fld id="{8E239F83-E92E-4B25-887B-080EFDDAAF95}" type="slidenum">
              <a:rPr lang="nl-NL" smtClean="0"/>
              <a:t>‹nr.›</a:t>
            </a:fld>
            <a:endParaRPr lang="nl-NL"/>
          </a:p>
        </p:txBody>
      </p:sp>
    </p:spTree>
    <p:extLst>
      <p:ext uri="{BB962C8B-B14F-4D97-AF65-F5344CB8AC3E}">
        <p14:creationId xmlns:p14="http://schemas.microsoft.com/office/powerpoint/2010/main" val="434980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0" y="6093296"/>
            <a:ext cx="9144000" cy="735004"/>
          </a:xfrm>
          <a:prstGeom prst="rect">
            <a:avLst/>
          </a:prstGeom>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a:xfrm>
            <a:off x="457200" y="6356350"/>
            <a:ext cx="2133600" cy="365125"/>
          </a:xfrm>
          <a:prstGeom prst="rect">
            <a:avLst/>
          </a:prstGeom>
        </p:spPr>
        <p:txBody>
          <a:bodyPr/>
          <a:lstStyle/>
          <a:p>
            <a:fld id="{BE5429C2-3769-4485-8759-E9F27359E3C7}" type="datetimeFigureOut">
              <a:rPr lang="nl-NL" smtClean="0"/>
              <a:t>15-8-2017</a:t>
            </a:fld>
            <a:endParaRPr lang="nl-NL"/>
          </a:p>
        </p:txBody>
      </p:sp>
      <p:sp>
        <p:nvSpPr>
          <p:cNvPr id="4" name="Tijdelijke aanduiding voor voettekst 3"/>
          <p:cNvSpPr>
            <a:spLocks noGrp="1"/>
          </p:cNvSpPr>
          <p:nvPr>
            <p:ph type="ftr" sz="quarter" idx="11"/>
          </p:nvPr>
        </p:nvSpPr>
        <p:spPr>
          <a:xfrm>
            <a:off x="3124200" y="6356350"/>
            <a:ext cx="2895600" cy="365125"/>
          </a:xfrm>
          <a:prstGeom prst="rect">
            <a:avLst/>
          </a:prstGeom>
        </p:spPr>
        <p:txBody>
          <a:bodyPr/>
          <a:lstStyle/>
          <a:p>
            <a:endParaRPr lang="nl-NL"/>
          </a:p>
        </p:txBody>
      </p:sp>
      <p:sp>
        <p:nvSpPr>
          <p:cNvPr id="5" name="Tijdelijke aanduiding voor dianummer 4"/>
          <p:cNvSpPr>
            <a:spLocks noGrp="1"/>
          </p:cNvSpPr>
          <p:nvPr>
            <p:ph type="sldNum" sz="quarter" idx="12"/>
          </p:nvPr>
        </p:nvSpPr>
        <p:spPr>
          <a:xfrm>
            <a:off x="6553200" y="6356350"/>
            <a:ext cx="2133600" cy="365125"/>
          </a:xfrm>
          <a:prstGeom prst="rect">
            <a:avLst/>
          </a:prstGeom>
        </p:spPr>
        <p:txBody>
          <a:bodyPr/>
          <a:lstStyle/>
          <a:p>
            <a:fld id="{8E239F83-E92E-4B25-887B-080EFDDAAF95}" type="slidenum">
              <a:rPr lang="nl-NL" smtClean="0"/>
              <a:t>‹nr.›</a:t>
            </a:fld>
            <a:endParaRPr lang="nl-NL"/>
          </a:p>
        </p:txBody>
      </p:sp>
    </p:spTree>
    <p:extLst>
      <p:ext uri="{BB962C8B-B14F-4D97-AF65-F5344CB8AC3E}">
        <p14:creationId xmlns:p14="http://schemas.microsoft.com/office/powerpoint/2010/main" val="1028729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457200" y="6356350"/>
            <a:ext cx="2133600" cy="365125"/>
          </a:xfrm>
          <a:prstGeom prst="rect">
            <a:avLst/>
          </a:prstGeom>
        </p:spPr>
        <p:txBody>
          <a:bodyPr/>
          <a:lstStyle/>
          <a:p>
            <a:fld id="{BE5429C2-3769-4485-8759-E9F27359E3C7}" type="datetimeFigureOut">
              <a:rPr lang="nl-NL" smtClean="0"/>
              <a:t>15-8-2017</a:t>
            </a:fld>
            <a:endParaRPr lang="nl-NL"/>
          </a:p>
        </p:txBody>
      </p:sp>
      <p:sp>
        <p:nvSpPr>
          <p:cNvPr id="3" name="Tijdelijke aanduiding voor voettekst 2"/>
          <p:cNvSpPr>
            <a:spLocks noGrp="1"/>
          </p:cNvSpPr>
          <p:nvPr>
            <p:ph type="ftr" sz="quarter" idx="11"/>
          </p:nvPr>
        </p:nvSpPr>
        <p:spPr>
          <a:xfrm>
            <a:off x="3124200" y="6356350"/>
            <a:ext cx="2895600" cy="365125"/>
          </a:xfrm>
          <a:prstGeom prst="rect">
            <a:avLst/>
          </a:prstGeom>
        </p:spPr>
        <p:txBody>
          <a:bodyPr/>
          <a:lstStyle/>
          <a:p>
            <a:endParaRPr lang="nl-NL"/>
          </a:p>
        </p:txBody>
      </p:sp>
      <p:sp>
        <p:nvSpPr>
          <p:cNvPr id="4" name="Tijdelijke aanduiding voor dianummer 3"/>
          <p:cNvSpPr>
            <a:spLocks noGrp="1"/>
          </p:cNvSpPr>
          <p:nvPr>
            <p:ph type="sldNum" sz="quarter" idx="12"/>
          </p:nvPr>
        </p:nvSpPr>
        <p:spPr>
          <a:xfrm>
            <a:off x="6553200" y="6356350"/>
            <a:ext cx="2133600" cy="365125"/>
          </a:xfrm>
          <a:prstGeom prst="rect">
            <a:avLst/>
          </a:prstGeom>
        </p:spPr>
        <p:txBody>
          <a:bodyPr/>
          <a:lstStyle/>
          <a:p>
            <a:fld id="{8E239F83-E92E-4B25-887B-080EFDDAAF95}" type="slidenum">
              <a:rPr lang="nl-NL" smtClean="0"/>
              <a:t>‹nr.›</a:t>
            </a:fld>
            <a:endParaRPr lang="nl-NL"/>
          </a:p>
        </p:txBody>
      </p:sp>
    </p:spTree>
    <p:extLst>
      <p:ext uri="{BB962C8B-B14F-4D97-AF65-F5344CB8AC3E}">
        <p14:creationId xmlns:p14="http://schemas.microsoft.com/office/powerpoint/2010/main" val="3864648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a:xfrm>
            <a:off x="457200" y="6356350"/>
            <a:ext cx="2133600" cy="365125"/>
          </a:xfrm>
          <a:prstGeom prst="rect">
            <a:avLst/>
          </a:prstGeom>
        </p:spPr>
        <p:txBody>
          <a:bodyPr/>
          <a:lstStyle/>
          <a:p>
            <a:fld id="{BE5429C2-3769-4485-8759-E9F27359E3C7}" type="datetimeFigureOut">
              <a:rPr lang="nl-NL" smtClean="0"/>
              <a:t>15-8-2017</a:t>
            </a:fld>
            <a:endParaRPr lang="nl-NL"/>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a:xfrm>
            <a:off x="6553200" y="6356350"/>
            <a:ext cx="2133600" cy="365125"/>
          </a:xfrm>
          <a:prstGeom prst="rect">
            <a:avLst/>
          </a:prstGeom>
        </p:spPr>
        <p:txBody>
          <a:bodyPr/>
          <a:lstStyle/>
          <a:p>
            <a:fld id="{8E239F83-E92E-4B25-887B-080EFDDAAF95}" type="slidenum">
              <a:rPr lang="nl-NL" smtClean="0"/>
              <a:t>‹nr.›</a:t>
            </a:fld>
            <a:endParaRPr lang="nl-NL"/>
          </a:p>
        </p:txBody>
      </p:sp>
    </p:spTree>
    <p:extLst>
      <p:ext uri="{BB962C8B-B14F-4D97-AF65-F5344CB8AC3E}">
        <p14:creationId xmlns:p14="http://schemas.microsoft.com/office/powerpoint/2010/main" val="491545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a:xfrm>
            <a:off x="457200" y="6356350"/>
            <a:ext cx="2133600" cy="365125"/>
          </a:xfrm>
          <a:prstGeom prst="rect">
            <a:avLst/>
          </a:prstGeom>
        </p:spPr>
        <p:txBody>
          <a:bodyPr/>
          <a:lstStyle/>
          <a:p>
            <a:fld id="{BE5429C2-3769-4485-8759-E9F27359E3C7}" type="datetimeFigureOut">
              <a:rPr lang="nl-NL" smtClean="0"/>
              <a:t>15-8-2017</a:t>
            </a:fld>
            <a:endParaRPr lang="nl-NL"/>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a:xfrm>
            <a:off x="6553200" y="6356350"/>
            <a:ext cx="2133600" cy="365125"/>
          </a:xfrm>
          <a:prstGeom prst="rect">
            <a:avLst/>
          </a:prstGeom>
        </p:spPr>
        <p:txBody>
          <a:bodyPr/>
          <a:lstStyle/>
          <a:p>
            <a:fld id="{8E239F83-E92E-4B25-887B-080EFDDAAF95}" type="slidenum">
              <a:rPr lang="nl-NL" smtClean="0"/>
              <a:t>‹nr.›</a:t>
            </a:fld>
            <a:endParaRPr lang="nl-NL"/>
          </a:p>
        </p:txBody>
      </p:sp>
    </p:spTree>
    <p:extLst>
      <p:ext uri="{BB962C8B-B14F-4D97-AF65-F5344CB8AC3E}">
        <p14:creationId xmlns:p14="http://schemas.microsoft.com/office/powerpoint/2010/main" val="570793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761" y="5660157"/>
            <a:ext cx="9175750"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0043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07/relationships/hdphoto" Target="../media/hdphoto2.wdp"/></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8.png"/><Relationship Id="rId4" Type="http://schemas.openxmlformats.org/officeDocument/2006/relationships/notesSlide" Target="../notesSlides/notesSlide25.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microsoft.com/office/2007/relationships/hdphoto" Target="../media/hdphoto3.wdp"/></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0" y="5190291"/>
            <a:ext cx="9144000" cy="830997"/>
          </a:xfrm>
          <a:prstGeom prst="rect">
            <a:avLst/>
          </a:prstGeom>
          <a:solidFill>
            <a:srgbClr val="C0B98E"/>
          </a:solidFill>
          <a:scene3d>
            <a:camera prst="orthographicFront"/>
            <a:lightRig rig="threePt" dir="t"/>
          </a:scene3d>
          <a:sp3d>
            <a:bevelT prst="angle"/>
          </a:sp3d>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nl-NL" sz="4800" b="1" cap="none" spc="0" dirty="0" smtClean="0">
                <a:ln w="50800"/>
                <a:solidFill>
                  <a:srgbClr val="6D653F"/>
                </a:solidFill>
                <a:effectLst/>
                <a:latin typeface="Charlemagne Std" pitchFamily="82" charset="0"/>
              </a:rPr>
              <a:t>Het evangelie</a:t>
            </a:r>
            <a:endParaRPr lang="nl-NL" sz="4800" b="1" cap="none" spc="0" dirty="0">
              <a:ln w="50800"/>
              <a:solidFill>
                <a:srgbClr val="6D653F"/>
              </a:solidFill>
              <a:effectLst/>
              <a:latin typeface="Charlemagne Std" pitchFamily="82" charset="0"/>
            </a:endParaRPr>
          </a:p>
        </p:txBody>
      </p:sp>
      <p:sp>
        <p:nvSpPr>
          <p:cNvPr id="3" name="Rechthoek 2"/>
          <p:cNvSpPr/>
          <p:nvPr/>
        </p:nvSpPr>
        <p:spPr>
          <a:xfrm>
            <a:off x="3097708" y="2492896"/>
            <a:ext cx="3164200" cy="1938992"/>
          </a:xfrm>
          <a:prstGeom prst="rect">
            <a:avLst/>
          </a:prstGeom>
          <a:solidFill>
            <a:srgbClr val="C00000"/>
          </a:solidFill>
          <a:ln>
            <a:noFill/>
          </a:ln>
          <a:scene3d>
            <a:camera prst="orthographicFront"/>
            <a:lightRig rig="threePt" dir="t"/>
          </a:scene3d>
          <a:sp3d>
            <a:bevelT prst="angle"/>
          </a:sp3d>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l-GR" sz="4000" b="1" dirty="0">
                <a:ln w="50800"/>
                <a:solidFill>
                  <a:schemeClr val="bg1"/>
                </a:solidFill>
              </a:rPr>
              <a:t>Κατὰ </a:t>
            </a:r>
            <a:r>
              <a:rPr lang="el-GR" sz="4000" b="1" dirty="0" smtClean="0">
                <a:ln w="50800"/>
                <a:solidFill>
                  <a:schemeClr val="bg1"/>
                </a:solidFill>
              </a:rPr>
              <a:t>Μάρκον</a:t>
            </a:r>
            <a:endParaRPr lang="nl-NL" sz="4000" b="1" dirty="0" smtClean="0">
              <a:ln w="50800"/>
              <a:solidFill>
                <a:schemeClr val="bg1"/>
              </a:solidFill>
            </a:endParaRPr>
          </a:p>
          <a:p>
            <a:pPr algn="ctr"/>
            <a:r>
              <a:rPr lang="nl-NL" sz="4000" b="1" dirty="0" err="1" smtClean="0">
                <a:ln w="50800"/>
                <a:solidFill>
                  <a:schemeClr val="bg1"/>
                </a:solidFill>
              </a:rPr>
              <a:t>kata</a:t>
            </a:r>
            <a:r>
              <a:rPr lang="nl-NL" sz="4000" b="1" dirty="0" smtClean="0">
                <a:ln w="50800"/>
                <a:solidFill>
                  <a:schemeClr val="bg1"/>
                </a:solidFill>
              </a:rPr>
              <a:t> </a:t>
            </a:r>
            <a:r>
              <a:rPr lang="nl-NL" sz="4000" b="1" dirty="0" err="1" smtClean="0">
                <a:ln w="50800"/>
                <a:solidFill>
                  <a:schemeClr val="bg1"/>
                </a:solidFill>
              </a:rPr>
              <a:t>markon</a:t>
            </a:r>
            <a:endParaRPr lang="nl-NL" sz="4000" b="1" dirty="0" smtClean="0">
              <a:ln w="50800"/>
              <a:solidFill>
                <a:schemeClr val="bg1"/>
              </a:solidFill>
            </a:endParaRPr>
          </a:p>
          <a:p>
            <a:pPr algn="ctr"/>
            <a:r>
              <a:rPr lang="nl-NL" sz="4000" b="1" dirty="0" smtClean="0">
                <a:ln w="50800"/>
                <a:solidFill>
                  <a:schemeClr val="bg1"/>
                </a:solidFill>
              </a:rPr>
              <a:t>Deel </a:t>
            </a:r>
            <a:r>
              <a:rPr lang="nl-NL" sz="4000" b="1" dirty="0">
                <a:ln w="50800"/>
                <a:solidFill>
                  <a:schemeClr val="bg1"/>
                </a:solidFill>
              </a:rPr>
              <a:t>8</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61" y="6020197"/>
            <a:ext cx="9175750"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92363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noChangeAspect="1"/>
          </p:cNvSpPr>
          <p:nvPr>
            <p:ph idx="1"/>
          </p:nvPr>
        </p:nvSpPr>
        <p:spPr>
          <a:xfrm>
            <a:off x="84058" y="68070"/>
            <a:ext cx="2196000" cy="1440000"/>
          </a:xfrm>
          <a:solidFill>
            <a:srgbClr val="37441C"/>
          </a:solidFill>
        </p:spPr>
        <p:txBody>
          <a:bodyPr rIns="0"/>
          <a:lstStyle/>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H.1</a:t>
            </a:r>
          </a:p>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Johannes de Doper</a:t>
            </a:r>
          </a:p>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a:t>
            </a: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doop en de verzoeking in de </a:t>
            </a: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woestijn</a:t>
            </a:r>
          </a:p>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Jesjoea </a:t>
            </a: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naar Galilea – De roeping der eerste </a:t>
            </a: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discipelen</a:t>
            </a:r>
          </a:p>
          <a:p>
            <a:pPr marL="0" indent="0">
              <a:buNone/>
            </a:pP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In de synagoge te </a:t>
            </a:r>
            <a:r>
              <a:rPr lang="nl-NL" sz="800" i="1" dirty="0" err="1">
                <a:solidFill>
                  <a:schemeClr val="bg1"/>
                </a:solidFill>
                <a:latin typeface="Verdana" panose="020B0604030504040204" pitchFamily="34" charset="0"/>
                <a:ea typeface="Verdana" panose="020B0604030504040204" pitchFamily="34" charset="0"/>
                <a:cs typeface="Verdana" panose="020B0604030504040204" pitchFamily="34" charset="0"/>
              </a:rPr>
              <a:t>Kafarnaüm</a:t>
            </a:r>
            <a:endPar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In het huis van Petrus</a:t>
            </a:r>
          </a:p>
          <a:p>
            <a:pPr marL="0" indent="0">
              <a:buNone/>
            </a:pP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De genezing van een melaatse</a:t>
            </a:r>
          </a:p>
          <a:p>
            <a:pPr marL="0" indent="0">
              <a:buNone/>
            </a:pPr>
            <a:endPar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800" dirty="0"/>
          </a:p>
        </p:txBody>
      </p:sp>
      <p:sp>
        <p:nvSpPr>
          <p:cNvPr id="4" name="Tijdelijke aanduiding voor inhoud 2"/>
          <p:cNvSpPr txBox="1">
            <a:spLocks/>
          </p:cNvSpPr>
          <p:nvPr/>
        </p:nvSpPr>
        <p:spPr>
          <a:xfrm>
            <a:off x="2349396" y="68070"/>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H.2</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Genezing van een verlamde</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roeping van Levi</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vasten</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Aren plukken op de Sabbat</a:t>
            </a:r>
          </a:p>
          <a:p>
            <a:pPr marL="0" indent="0">
              <a:buFont typeface="Arial" panose="020B0604020202020204" pitchFamily="34" charset="0"/>
              <a:buNone/>
            </a:pPr>
            <a:endPar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b="1" dirty="0">
              <a:solidFill>
                <a:prstClr val="black"/>
              </a:solidFill>
            </a:endParaRPr>
          </a:p>
        </p:txBody>
      </p:sp>
      <p:sp>
        <p:nvSpPr>
          <p:cNvPr id="5" name="Tijdelijke aanduiding voor inhoud 2"/>
          <p:cNvSpPr txBox="1">
            <a:spLocks/>
          </p:cNvSpPr>
          <p:nvPr/>
        </p:nvSpPr>
        <p:spPr>
          <a:xfrm>
            <a:off x="4617628" y="68374"/>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H.3</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Een genezing op de Sabbat</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de onreine geesten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twaalf apostelen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Beëlzebul</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zijn verwanten</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6" name="Tijdelijke aanduiding voor inhoud 2"/>
          <p:cNvSpPr txBox="1">
            <a:spLocks/>
          </p:cNvSpPr>
          <p:nvPr/>
        </p:nvSpPr>
        <p:spPr>
          <a:xfrm>
            <a:off x="84058" y="1580246"/>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H.5</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de bezetene</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dochtertje van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Jaïrus</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7" name="Tijdelijke aanduiding voor inhoud 2"/>
          <p:cNvSpPr txBox="1">
            <a:spLocks/>
          </p:cNvSpPr>
          <p:nvPr/>
        </p:nvSpPr>
        <p:spPr>
          <a:xfrm>
            <a:off x="2349396" y="1582192"/>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H.6</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verwerping te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Nazaret</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uitzending van de discipelen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dood van Johannes de Doper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terugkeer van de apostelen en de wonderbare spijziging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gaande over het meer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Genezing in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Genesaret</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8" name="Tijdelijke aanduiding voor inhoud 2"/>
          <p:cNvSpPr txBox="1">
            <a:spLocks/>
          </p:cNvSpPr>
          <p:nvPr/>
        </p:nvSpPr>
        <p:spPr>
          <a:xfrm>
            <a:off x="4617628" y="1580398"/>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H.7</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Twistgesprekken met de Farizeeën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Syrofenicische</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 vrouw</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de doofstomme</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9" name="Tijdelijke aanduiding voor inhoud 2"/>
          <p:cNvSpPr txBox="1">
            <a:spLocks/>
          </p:cNvSpPr>
          <p:nvPr/>
        </p:nvSpPr>
        <p:spPr>
          <a:xfrm>
            <a:off x="87216" y="3092414"/>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H.9</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verheerlijking op de berg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een bezeten knaap</a:t>
            </a:r>
          </a:p>
          <a:p>
            <a:pPr marL="0" indent="0">
              <a:buFont typeface="Arial" panose="020B0604020202020204" pitchFamily="34" charset="0"/>
              <a:buNone/>
            </a:pP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2</a:t>
            </a:r>
            <a:r>
              <a:rPr lang="nl-NL" sz="800" i="1" baseline="30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 </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en strijd om de voorrang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Verleiding tot zonde</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0" name="Tijdelijke aanduiding voor inhoud 2"/>
          <p:cNvSpPr txBox="1">
            <a:spLocks/>
          </p:cNvSpPr>
          <p:nvPr/>
        </p:nvSpPr>
        <p:spPr>
          <a:xfrm>
            <a:off x="2352554" y="3092414"/>
            <a:ext cx="2196000" cy="1440000"/>
          </a:xfrm>
          <a:prstGeom prst="rect">
            <a:avLst/>
          </a:prstGeom>
          <a:solidFill>
            <a:srgbClr val="2217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H.10</a:t>
            </a:r>
          </a:p>
          <a:p>
            <a:pPr marL="0" indent="0">
              <a:buFont typeface="Arial" panose="020B0604020202020204" pitchFamily="34" charset="0"/>
              <a:buNone/>
            </a:pPr>
            <a:r>
              <a:rPr lang="nl-NL" sz="800" i="1" dirty="0">
                <a:solidFill>
                  <a:prstClr val="white"/>
                </a:solidFill>
                <a:latin typeface="Verdana" panose="020B0604030504040204" pitchFamily="34" charset="0"/>
                <a:ea typeface="Verdana" panose="020B0604030504040204" pitchFamily="34" charset="0"/>
                <a:cs typeface="Verdana" panose="020B0604030504040204" pitchFamily="34" charset="0"/>
              </a:rPr>
              <a:t>G</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esprekken op de reis naar Jeruzalem</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zegent de kinderen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rijke jongeling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loon voor het volgen van Jesjoea</a:t>
            </a:r>
          </a:p>
          <a:p>
            <a:pPr marL="0" indent="0">
              <a:buFont typeface="Arial" panose="020B0604020202020204" pitchFamily="34" charset="0"/>
              <a:buNone/>
            </a:pP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3</a:t>
            </a:r>
            <a:r>
              <a:rPr lang="nl-NL" sz="800" i="1" baseline="30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Niet heersen maar dienen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Bartimeüs</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1" name="Tijdelijke aanduiding voor inhoud 2"/>
          <p:cNvSpPr txBox="1">
            <a:spLocks/>
          </p:cNvSpPr>
          <p:nvPr/>
        </p:nvSpPr>
        <p:spPr>
          <a:xfrm>
            <a:off x="4620786" y="309241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H.11</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intocht in Jeruzalem</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reiniging van de tempel en de verdorde vijgenboom</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naar Jezus’ bevoegdheid</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2" name="Tijdelijke aanduiding voor inhoud 2"/>
          <p:cNvSpPr txBox="1">
            <a:spLocks/>
          </p:cNvSpPr>
          <p:nvPr/>
        </p:nvSpPr>
        <p:spPr>
          <a:xfrm>
            <a:off x="6885900" y="68222"/>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H.4</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zaaier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lamp</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 is van het zaad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storm op het meer</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3" name="Tijdelijke aanduiding voor inhoud 2"/>
          <p:cNvSpPr txBox="1">
            <a:spLocks/>
          </p:cNvSpPr>
          <p:nvPr/>
        </p:nvSpPr>
        <p:spPr>
          <a:xfrm>
            <a:off x="6885900" y="1580246"/>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H.8</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tweede wonderbare spijziging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om een teken en het zuurdesem van de Farizeeën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blinde te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Betsaïda</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belijdenis van Petrus en </a:t>
            </a:r>
          </a:p>
          <a:p>
            <a:pPr marL="0" indent="0">
              <a:buFont typeface="Arial" panose="020B0604020202020204" pitchFamily="34" charset="0"/>
              <a:buNone/>
            </a:pP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1</a:t>
            </a:r>
            <a:r>
              <a:rPr lang="nl-NL" sz="800" i="1" baseline="30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4" name="Tijdelijke aanduiding voor inhoud 2"/>
          <p:cNvSpPr txBox="1">
            <a:spLocks/>
          </p:cNvSpPr>
          <p:nvPr/>
        </p:nvSpPr>
        <p:spPr>
          <a:xfrm>
            <a:off x="6889058" y="309241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H.12</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onrechtvaardige pachters</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recht van de Keizer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naar de opstanding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grote gebod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Davids </a:t>
            </a:r>
            <a:r>
              <a:rPr lang="nl-NL" sz="800" i="1" dirty="0">
                <a:solidFill>
                  <a:prstClr val="white"/>
                </a:solidFill>
                <a:latin typeface="Verdana" panose="020B0604030504040204" pitchFamily="34" charset="0"/>
                <a:ea typeface="Verdana" panose="020B0604030504040204" pitchFamily="34" charset="0"/>
                <a:cs typeface="Verdana" panose="020B0604030504040204" pitchFamily="34" charset="0"/>
              </a:rPr>
              <a:t>Z</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oon en Heer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Waarschuwing tegen de </a:t>
            </a:r>
            <a:r>
              <a:rPr lang="nl-NL" sz="800" i="1" dirty="0">
                <a:solidFill>
                  <a:prstClr val="white"/>
                </a:solidFill>
                <a:latin typeface="Verdana" panose="020B0604030504040204" pitchFamily="34" charset="0"/>
                <a:ea typeface="Verdana" panose="020B0604030504040204" pitchFamily="34" charset="0"/>
                <a:cs typeface="Verdana" panose="020B0604030504040204" pitchFamily="34" charset="0"/>
              </a:rPr>
              <a:t>S</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chriftgeleerden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penninkske</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 van de weduwe</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5" name="Tijdelijke aanduiding voor inhoud 2"/>
          <p:cNvSpPr txBox="1">
            <a:spLocks/>
          </p:cNvSpPr>
          <p:nvPr/>
        </p:nvSpPr>
        <p:spPr>
          <a:xfrm>
            <a:off x="84058" y="460473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H.13</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Rede over de laatste dingen</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6" name="Tijdelijke aanduiding voor inhoud 2"/>
          <p:cNvSpPr txBox="1">
            <a:spLocks/>
          </p:cNvSpPr>
          <p:nvPr/>
        </p:nvSpPr>
        <p:spPr>
          <a:xfrm>
            <a:off x="2349396" y="460473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H.14</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Zalving en het verraad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voorbereiding van de paasmaaltijd De instelling van het Avondmaal</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verloochening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voorzegd</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Gethsemane</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gevangenneming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Voor de Raad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door Petrus verloochend</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7" name="Tijdelijke aanduiding voor inhoud 2"/>
          <p:cNvSpPr txBox="1">
            <a:spLocks/>
          </p:cNvSpPr>
          <p:nvPr/>
        </p:nvSpPr>
        <p:spPr>
          <a:xfrm>
            <a:off x="4617628" y="460473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H.15</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voor Pilatus</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Barabbas</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bespotting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kruisiging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sterven van Jesjoea</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begrafenis</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8" name="Tijdelijke aanduiding voor inhoud 2"/>
          <p:cNvSpPr txBox="1">
            <a:spLocks/>
          </p:cNvSpPr>
          <p:nvPr/>
        </p:nvSpPr>
        <p:spPr>
          <a:xfrm>
            <a:off x="6885900" y="4604734"/>
            <a:ext cx="2196000" cy="1440000"/>
          </a:xfrm>
          <a:prstGeom prst="rect">
            <a:avLst/>
          </a:prstGeom>
          <a:solidFill>
            <a:schemeClr val="tx2">
              <a:lumMod val="50000"/>
            </a:schemeClr>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H.16</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opstanding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Verschijningen van Jesjoea</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pic>
        <p:nvPicPr>
          <p:cNvPr id="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61" y="6020197"/>
            <a:ext cx="9175750"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2" name="Rechte verbindingslijn 21"/>
          <p:cNvCxnSpPr/>
          <p:nvPr/>
        </p:nvCxnSpPr>
        <p:spPr>
          <a:xfrm flipV="1">
            <a:off x="-180528" y="3060452"/>
            <a:ext cx="9649072" cy="1"/>
          </a:xfrm>
          <a:prstGeom prst="line">
            <a:avLst/>
          </a:prstGeom>
          <a:ln w="76200">
            <a:solidFill>
              <a:srgbClr val="FF0000"/>
            </a:solidFill>
          </a:ln>
        </p:spPr>
        <p:style>
          <a:lnRef idx="1">
            <a:schemeClr val="accent3"/>
          </a:lnRef>
          <a:fillRef idx="0">
            <a:schemeClr val="accent3"/>
          </a:fillRef>
          <a:effectRef idx="0">
            <a:schemeClr val="accent3"/>
          </a:effectRef>
          <a:fontRef idx="minor">
            <a:schemeClr val="tx1"/>
          </a:fontRef>
        </p:style>
      </p:cxnSp>
      <p:sp>
        <p:nvSpPr>
          <p:cNvPr id="25" name="Tekstvak 24"/>
          <p:cNvSpPr txBox="1"/>
          <p:nvPr/>
        </p:nvSpPr>
        <p:spPr>
          <a:xfrm>
            <a:off x="107504" y="1115452"/>
            <a:ext cx="8964000"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nl-NL"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GALILEA  &amp; BUITENLAND</a:t>
            </a:r>
            <a:endParaRPr lang="nl-NL"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26" name="Tekstvak 25"/>
          <p:cNvSpPr txBox="1"/>
          <p:nvPr/>
        </p:nvSpPr>
        <p:spPr>
          <a:xfrm>
            <a:off x="107504" y="2627620"/>
            <a:ext cx="8964000"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nl-NL"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GALILEA  &amp; BUITENLAND</a:t>
            </a:r>
            <a:endParaRPr lang="nl-NL"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036472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0" y="18981"/>
            <a:ext cx="9144000" cy="7755969"/>
          </a:xfrm>
          <a:prstGeom prst="rect">
            <a:avLst/>
          </a:prstGeom>
          <a:solidFill>
            <a:schemeClr val="tx1"/>
          </a:solidFill>
        </p:spPr>
        <p:txBody>
          <a:bodyPr wrap="square">
            <a:spAutoFit/>
          </a:bodyPr>
          <a:lstStyle/>
          <a:p>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Marcus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8</a:t>
            </a:r>
            <a:endPar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8</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In die dagen, toen er weder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een </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(zeer) grote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schare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bijeen was en zij niets te eten hadden, riep Hij zijn discipelen tot Zich en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tot hen: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Ik heb medelijden met de schare, want zij zijn nu reeds drie dagen bij Mij gebleven en hebben niets te eten;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indien Ik hen zonder voedsel naar huis laat gaan, zullen zij onderweg bezwijken, en sommigen van hen zijn van ver weg.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zijn discipelen antwoordden Hem: Vanwaar zal iemand dezen hier in een eenzame streek met broden kunnen verzadigen?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5</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Hij vroeg hun: Hoeveel broden hebt gij? Zij zeiden: Zeven.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6</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Hij gaf aan de schare bevel op de grond te gaan zitten. En Hij nam de zeven broden, dankte, brak ze en gaf ze aan zijn discipelen om ze hun voor te zetten, en zij zetten ze voor aan de schare.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7</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zij hadden enkele visjes; en nadat Hij daarbij de ​zegen​ had uitgesproken,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Hij, dat zij ook die moesten voorzetten.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8</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zij aten en werden verzadigd en zij raapten het overschot der brokken op, zeven korven.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9</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het waren er ongeveer vierduizend en Hij zond hen weg.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10</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terstond ging Hij met zijn discipelen in het schip en kwam in het gebied van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Dalmanuta</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a:t>
            </a:r>
          </a:p>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11</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de ​Farizeeën​ liepen uit en begonnen met Hem te redetwisten; en zij begeerden van Hem een teken uit de hemel, om Hem te verzoeken.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diep zuchtend in zijn geest,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Waartoe begeert dit geslacht een teken? Voorwaar, Ik zeg u: Aan dit geslacht zal voorzeker geen teken gegeven worden!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liet hen alleen en Hij ging weder scheep en vertrok naar de overkant.</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hadden vergeten broden mede te nemen, en behalve één brood hadden zij niets bij zich in het schip.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gebood hun, zeggende: Ziet toe, wacht u voor de ​zuurdesem​ der ​Farizeeën​ en de ​zuurdesem​ van ​Herodes.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spraken erover onder elkander, dat zij geen broden hadden.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Hij dat bemerkte,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Hij tot hen: Waarom spreekt gij erover, dat gij geen broden hebt? Verstaat gij nog niet en begrijpt gij niet? Hebt gij een verhard ​hart?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Hebt gij ogen en ziet gij niet; hebt gij oren en hoort gij niet?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herinnert gij u niet, toen Ik de vijf broden brak voor de vijfduizend, hoeveel manden vol brokken gij hebt opgeraapt? En zij zeiden tot Hem: Twaalf.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bij de zeven voor de vierduizend, hoeveel korven vol brokken gij hebt opgeraapt? En zij zeiden: Zeven.</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Begrijpt gij nóg niet?</a:t>
            </a:r>
          </a:p>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22</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zij kwamen te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Betsaïda</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a:t>
            </a:r>
          </a:p>
          <a:p>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brachten een blinde tot Hem en smeekten Hem deze aan te raken.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vatte de blinde bij de hand en bracht hem buiten het dorp, en Hij spuwde in zijn ogen, ​legde​ hem de handen op en vroeg hem: Ziet gij iets?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zag op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Ik zie de mensen, want ik zie hen als bomen wandelen.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Vervolgens ​legde​ Hij weder de handen op zijn ogen, en hij zag duidelijk en was hersteld. En hij zag voortaan alles scherp.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zond hem naar huis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Ga het dorp zelfs niet in.</a:t>
            </a:r>
          </a:p>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27</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​Jezus​ vertrok met zijn discipelen naar de dorpen van Caesarea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Filippi</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onderweg vroeg Hij zijn discipelen en sprak tot hen: Wie zeggen de mensen, dat Ik ben?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Zij antwoordden en zeiden: ​Johannes de Doper; en anderen: ​Elia; weer anderen: Een van de profeten.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vroeg hun: Maar gij, wie zegt gij, dat Ik ben? ​Petrus​ antwoordde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Gij zijt de ​Christus.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verbood hun nadrukkelijk met iemand hierover te spreken.</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begon hen te leren, dat de Zoon des mensen veel moest lijden en verworpen worden door de oudsten en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overpriesters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schriftgeleerden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gedood worden en na drie dagen opstaan.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Hij sprak dit woord vrijuit. En ​Petrus​ nam Hem terzijde en begon Hem te bestraffen.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Doch Hij keerde Zich om en, ziende naar zijn discipelen, bestrafte Hij ​Petrus​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Ga weg, achter Mij, ​satan; gij zijt niet bedacht op de dingen Gods, maar op die der mensen.</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riep de schare, met zijn discipelen, tot Zich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Indien iemand achter Mij wil komen, die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verloochene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zichzelf en neme zijn ​kruis​ op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volge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Mij.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ieder, die zijn leven zal willen behouden, die zal het verliezen; maar ieder, die zijn leven verliezen zal om Mijnentwil en om des evangelies wil, die zal het behouden.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wat baat het een mens de gehele wereld te winnen en aan zijn ziel schade te lijden?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wat zou een mens kunnen geven in ruil voor zijn leven?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wie zich voor Mij en voor mijn woorden schaamt in dit overspelig en zondig geslacht, de Zoon des mensen zal Zich ook voor hem schamen, wanneer Hij komt in de heerlijkheid zijns Vaders, met de ​heilige​ ​engelen.</a:t>
            </a:r>
          </a:p>
          <a:p>
            <a:endPar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4" name="Tabel 3"/>
          <p:cNvGraphicFramePr>
            <a:graphicFrameLocks noGrp="1"/>
          </p:cNvGraphicFramePr>
          <p:nvPr>
            <p:extLst>
              <p:ext uri="{D42A27DB-BD31-4B8C-83A1-F6EECF244321}">
                <p14:modId xmlns:p14="http://schemas.microsoft.com/office/powerpoint/2010/main" val="2954559874"/>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1-10</a:t>
                      </a:r>
                    </a:p>
                    <a:p>
                      <a:pPr algn="ctr"/>
                      <a:r>
                        <a:rPr lang="nl-NL" sz="1000" dirty="0" smtClean="0">
                          <a:solidFill>
                            <a:schemeClr val="bg1"/>
                          </a:solidFill>
                        </a:rPr>
                        <a:t>4000</a:t>
                      </a: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Tree>
    <p:extLst>
      <p:ext uri="{BB962C8B-B14F-4D97-AF65-F5344CB8AC3E}">
        <p14:creationId xmlns:p14="http://schemas.microsoft.com/office/powerpoint/2010/main" val="5587011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4570412" y="-1984"/>
            <a:ext cx="4572000" cy="5688000"/>
          </a:xfrm>
          <a:prstGeom prst="rect">
            <a:avLst/>
          </a:prstGeom>
          <a:solidFill>
            <a:schemeClr val="tx1"/>
          </a:solidFill>
        </p:spPr>
        <p:txBody>
          <a:bodyPr wrap="square">
            <a:spAutoFit/>
          </a:bodyPr>
          <a:lstStyle/>
          <a:p>
            <a:r>
              <a:rPr lang="nl-NL" sz="1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Marcus 8 </a:t>
            </a:r>
          </a:p>
          <a:p>
            <a:r>
              <a:rPr lang="nl-NL"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8</a:t>
            </a:r>
            <a:r>
              <a:rPr lang="nl-NL" sz="14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a:t>
            </a:r>
            <a:r>
              <a:rPr lang="nl-NL"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In </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die dagen, toen er </a:t>
            </a:r>
            <a:r>
              <a:rPr lang="nl-NL" sz="1400" b="1" dirty="0">
                <a:solidFill>
                  <a:schemeClr val="bg1"/>
                </a:solidFill>
                <a:latin typeface="Verdana" panose="020B0604030504040204" pitchFamily="34" charset="0"/>
                <a:ea typeface="Verdana" panose="020B0604030504040204" pitchFamily="34" charset="0"/>
                <a:cs typeface="Verdana" panose="020B0604030504040204" pitchFamily="34" charset="0"/>
              </a:rPr>
              <a:t>weder</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1400" b="1" dirty="0">
                <a:solidFill>
                  <a:schemeClr val="bg1"/>
                </a:solidFill>
                <a:latin typeface="Verdana" panose="020B0604030504040204" pitchFamily="34" charset="0"/>
                <a:ea typeface="Verdana" panose="020B0604030504040204" pitchFamily="34" charset="0"/>
                <a:cs typeface="Verdana" panose="020B0604030504040204" pitchFamily="34" charset="0"/>
              </a:rPr>
              <a:t>een grote schare </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bijeen was en zij niets te eten hadden, riep Hij zijn discipelen tot Zich en </a:t>
            </a:r>
            <a:r>
              <a:rPr lang="nl-NL" sz="14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 tot hen: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Ik heb medelijden met de schare, want zij zijn nu reeds drie dagen bij Mij gebleven en hebben niets te eten;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en indien Ik hen zonder voedsel naar huis laat gaan, zullen zij onderweg bezwijken, en sommigen van hen zijn van ver weg.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En zijn discipelen antwoordden Hem: Vanwaar zal iemand dezen hier in een eenzame streek met broden kunnen verzadigen?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5</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En Hij vroeg hun: Hoeveel broden hebt gij? Zij zeiden: Zeven.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6</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En Hij gaf aan de schare bevel op de grond te gaan zitten. En Hij nam de zeven broden, dankte, brak ze en gaf ze aan zijn discipelen om ze hun voor te zetten, en zij zetten ze voor aan de schare.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7</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En zij hadden enkele visjes; en nadat Hij daarbij de ​zegen​ had uitgesproken, </a:t>
            </a:r>
            <a:r>
              <a:rPr lang="nl-NL" sz="14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 Hij, dat zij ook die moesten voorzetten.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8</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En zij aten en werden verzadigd en zij raapten het overschot der brokken op, zeven korven.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9</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En het waren er ongeveer </a:t>
            </a:r>
            <a:r>
              <a:rPr lang="nl-NL" sz="1400" b="1" dirty="0">
                <a:solidFill>
                  <a:schemeClr val="bg1"/>
                </a:solidFill>
                <a:latin typeface="Verdana" panose="020B0604030504040204" pitchFamily="34" charset="0"/>
                <a:ea typeface="Verdana" panose="020B0604030504040204" pitchFamily="34" charset="0"/>
                <a:cs typeface="Verdana" panose="020B0604030504040204" pitchFamily="34" charset="0"/>
              </a:rPr>
              <a:t>vierduizend</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 en Hij zond hen weg.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10</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En terstond ging Hij met zijn discipelen in het schip en kwam in het gebied van </a:t>
            </a:r>
            <a:r>
              <a:rPr lang="nl-NL" sz="1400" dirty="0" err="1">
                <a:solidFill>
                  <a:schemeClr val="bg1"/>
                </a:solidFill>
                <a:latin typeface="Verdana" panose="020B0604030504040204" pitchFamily="34" charset="0"/>
                <a:ea typeface="Verdana" panose="020B0604030504040204" pitchFamily="34" charset="0"/>
                <a:cs typeface="Verdana" panose="020B0604030504040204" pitchFamily="34" charset="0"/>
              </a:rPr>
              <a:t>Dalmanuta</a:t>
            </a:r>
            <a:r>
              <a:rPr lang="nl-NL"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0" name="Tabel 9"/>
          <p:cNvGraphicFramePr>
            <a:graphicFrameLocks noGrp="1"/>
          </p:cNvGraphicFramePr>
          <p:nvPr>
            <p:extLst>
              <p:ext uri="{D42A27DB-BD31-4B8C-83A1-F6EECF244321}">
                <p14:modId xmlns:p14="http://schemas.microsoft.com/office/powerpoint/2010/main" val="2127970049"/>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1-10</a:t>
                      </a:r>
                    </a:p>
                    <a:p>
                      <a:pPr algn="ctr"/>
                      <a:r>
                        <a:rPr lang="nl-NL" sz="1000" dirty="0" smtClean="0">
                          <a:solidFill>
                            <a:schemeClr val="bg1"/>
                          </a:solidFill>
                        </a:rPr>
                        <a:t>4000</a:t>
                      </a: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
        <p:nvSpPr>
          <p:cNvPr id="2" name="Rechthoek 1"/>
          <p:cNvSpPr/>
          <p:nvPr/>
        </p:nvSpPr>
        <p:spPr>
          <a:xfrm>
            <a:off x="327" y="0"/>
            <a:ext cx="4572000" cy="568800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pPr lvl="0"/>
            <a:r>
              <a:rPr lang="nl-NL" sz="1400" b="1" dirty="0">
                <a:solidFill>
                  <a:prstClr val="white"/>
                </a:solidFill>
                <a:latin typeface="Verdana" panose="020B0604030504040204" pitchFamily="34" charset="0"/>
                <a:ea typeface="Verdana" panose="020B0604030504040204" pitchFamily="34" charset="0"/>
                <a:cs typeface="Verdana" panose="020B0604030504040204" pitchFamily="34" charset="0"/>
              </a:rPr>
              <a:t>Marcus 6 </a:t>
            </a:r>
          </a:p>
          <a:p>
            <a:pPr lvl="0"/>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35</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En toen het reeds laat geworden was, kwamen zijn discipelen tot Hem en zeiden: De plaats (hier) is eenzaam en het is reeds laat. </a:t>
            </a:r>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36</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Zend hen ​weg, dan kunnen zij naar de gehuchten en dorpen in de omtrek gaan om voedsel voor zich te kopen. </a:t>
            </a:r>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37</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Maar Hij antwoordde hun en </a:t>
            </a:r>
            <a:r>
              <a:rPr lang="nl-NL" sz="1400" dirty="0" err="1">
                <a:solidFill>
                  <a:prstClr val="white"/>
                </a:solidFill>
                <a:latin typeface="Verdana" panose="020B0604030504040204" pitchFamily="34" charset="0"/>
                <a:ea typeface="Verdana" panose="020B0604030504040204" pitchFamily="34" charset="0"/>
                <a:cs typeface="Verdana" panose="020B0604030504040204" pitchFamily="34" charset="0"/>
              </a:rPr>
              <a:t>zeide</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 Geeft gij hun te eten. En zij zeiden tot Hem: Zullen wij dan voor tweehonderd schellingen brood gaan kopen en hun te eten geven? </a:t>
            </a:r>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38</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Hij </a:t>
            </a:r>
            <a:r>
              <a:rPr lang="nl-NL" sz="1400" dirty="0" err="1">
                <a:solidFill>
                  <a:prstClr val="white"/>
                </a:solidFill>
                <a:latin typeface="Verdana" panose="020B0604030504040204" pitchFamily="34" charset="0"/>
                <a:ea typeface="Verdana" panose="020B0604030504040204" pitchFamily="34" charset="0"/>
                <a:cs typeface="Verdana" panose="020B0604030504040204" pitchFamily="34" charset="0"/>
              </a:rPr>
              <a:t>zeide</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 tot hen: Hoeveel broden hebt gij? Gaat eens zien! En toen zij het nagegaan hadden, zeiden zij: Vijf, en twee vissen. </a:t>
            </a:r>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39</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En Hij droeg hun op, dat allen groepsgewijze moesten gaan zitten op het groene gras.</a:t>
            </a:r>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40</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En zij gingen zitten in groepen van honderd en van vijftig. </a:t>
            </a:r>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41</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En Hij nam de vijf broden en de twee vissen, zag op naar de hemel, sprak de ​zegen​ uit en brak de broden en gaf ze aan de discipelen, dat die ze hun zouden voorzetten, en de twee vissen verdeelde Hij onder allen. </a:t>
            </a:r>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42</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En zij aten allen en werden verzadigd. </a:t>
            </a:r>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43</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En zij raapten de brokken op, twaalf manden vol, en ook van de vissen. </a:t>
            </a:r>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44</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En die de broden gegeten hadden, waren </a:t>
            </a:r>
            <a:r>
              <a:rPr lang="nl-NL" sz="1400" b="1" dirty="0">
                <a:solidFill>
                  <a:prstClr val="white"/>
                </a:solidFill>
                <a:latin typeface="Verdana" panose="020B0604030504040204" pitchFamily="34" charset="0"/>
                <a:ea typeface="Verdana" panose="020B0604030504040204" pitchFamily="34" charset="0"/>
                <a:cs typeface="Verdana" panose="020B0604030504040204" pitchFamily="34" charset="0"/>
              </a:rPr>
              <a:t>vijfduizend man</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a:t>
            </a:r>
          </a:p>
        </p:txBody>
      </p:sp>
      <p:sp>
        <p:nvSpPr>
          <p:cNvPr id="3" name="Tekstvak 2"/>
          <p:cNvSpPr txBox="1"/>
          <p:nvPr/>
        </p:nvSpPr>
        <p:spPr>
          <a:xfrm>
            <a:off x="0" y="5688000"/>
            <a:ext cx="9144000" cy="792000"/>
          </a:xfrm>
          <a:prstGeom prst="rect">
            <a:avLst/>
          </a:prstGeom>
          <a:solidFill>
            <a:schemeClr val="tx2">
              <a:lumMod val="5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4000" b="1" dirty="0" smtClean="0">
                <a:latin typeface="Verdana" panose="020B0604030504040204" pitchFamily="34" charset="0"/>
                <a:ea typeface="Verdana" panose="020B0604030504040204" pitchFamily="34" charset="0"/>
                <a:cs typeface="Verdana" panose="020B0604030504040204" pitchFamily="34" charset="0"/>
              </a:rPr>
              <a:t>Twee keer hetzelfde verhaal?</a:t>
            </a:r>
            <a:endParaRPr lang="nl-NL" sz="4000" b="1" dirty="0">
              <a:latin typeface="Verdana" panose="020B0604030504040204" pitchFamily="34" charset="0"/>
              <a:ea typeface="Verdana" panose="020B0604030504040204" pitchFamily="34" charset="0"/>
              <a:cs typeface="Verdana" panose="020B0604030504040204" pitchFamily="34" charset="0"/>
            </a:endParaRPr>
          </a:p>
        </p:txBody>
      </p:sp>
      <p:sp>
        <p:nvSpPr>
          <p:cNvPr id="5" name="Rechthoek 4"/>
          <p:cNvSpPr/>
          <p:nvPr/>
        </p:nvSpPr>
        <p:spPr>
          <a:xfrm>
            <a:off x="13027" y="4750544"/>
            <a:ext cx="9142085" cy="923330"/>
          </a:xfrm>
          <a:prstGeom prst="rect">
            <a:avLst/>
          </a:prstGeom>
          <a:solidFill>
            <a:schemeClr val="tx2">
              <a:lumMod val="50000"/>
            </a:schemeClr>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Matth.19: 9,10 “Ziet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gij het nog niet in en herinnert gij u niet de vijf broden der vijfduizend en hoeveel manden gij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medenaamt</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Of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de zeven broden der vierduizend en hoeveel korven gij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medenaamt</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a:t>
            </a:r>
          </a:p>
        </p:txBody>
      </p:sp>
      <p:sp>
        <p:nvSpPr>
          <p:cNvPr id="7" name="Rechthoek 6"/>
          <p:cNvSpPr/>
          <p:nvPr/>
        </p:nvSpPr>
        <p:spPr>
          <a:xfrm>
            <a:off x="1952927" y="1556792"/>
            <a:ext cx="5283369" cy="2369880"/>
          </a:xfrm>
          <a:prstGeom prst="rect">
            <a:avLst/>
          </a:prstGeom>
          <a:solidFill>
            <a:schemeClr val="tx2">
              <a:lumMod val="50000"/>
            </a:schemeClr>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a:endParaRPr lang="nl-NL" sz="36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sz="3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NEE, DUS!</a:t>
            </a:r>
          </a:p>
          <a:p>
            <a:pPr algn="ct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Maar, waarom dan twee keer een vergelijkbare gebeurtenis?</a:t>
            </a:r>
          </a:p>
          <a:p>
            <a:pPr algn="ctr"/>
            <a:r>
              <a:rPr lang="nl-NL" sz="3600" b="1" dirty="0">
                <a:solidFill>
                  <a:schemeClr val="bg1"/>
                </a:solidFill>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34113067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0-#ppt_w/2"/>
                                          </p:val>
                                        </p:tav>
                                        <p:tav tm="100000">
                                          <p:val>
                                            <p:strVal val="#ppt_x"/>
                                          </p:val>
                                        </p:tav>
                                      </p:tavLst>
                                    </p:anim>
                                    <p:anim calcmode="lin" valueType="num">
                                      <p:cBhvr additive="base">
                                        <p:cTn id="8" dur="3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4570412" y="-1984"/>
            <a:ext cx="4572000" cy="5688000"/>
          </a:xfrm>
          <a:prstGeom prst="rect">
            <a:avLst/>
          </a:prstGeom>
          <a:solidFill>
            <a:schemeClr val="tx1"/>
          </a:solidFill>
        </p:spPr>
        <p:txBody>
          <a:bodyPr wrap="square">
            <a:spAutoFit/>
          </a:bodyPr>
          <a:lstStyle/>
          <a:p>
            <a:r>
              <a:rPr lang="nl-NL" sz="1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Marcus 8 </a:t>
            </a:r>
          </a:p>
          <a:p>
            <a:r>
              <a:rPr lang="nl-NL"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8</a:t>
            </a:r>
            <a:r>
              <a:rPr lang="nl-NL" sz="14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a:t>
            </a:r>
            <a:r>
              <a:rPr lang="nl-NL"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In </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die dagen, toen er weder een grote schare bijeen was en zij niets te eten hadden, riep Hij zijn discipelen tot Zich en </a:t>
            </a:r>
            <a:r>
              <a:rPr lang="nl-NL" sz="14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 tot hen: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Ik heb medelijden met de schare, want zij zijn nu reeds drie dagen bij Mij gebleven en hebben niets te eten;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en indien Ik hen zonder voedsel naar huis laat gaan, zullen zij onderweg bezwijken, en sommigen van hen zijn van ver weg.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En zijn discipelen antwoordden Hem: Vanwaar zal iemand dezen hier in een eenzame streek met broden kunnen verzadigen?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5</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En Hij vroeg hun: Hoeveel broden hebt gij? Zij zeiden: </a:t>
            </a:r>
            <a:r>
              <a:rPr lang="nl-NL" sz="1400" b="1" dirty="0">
                <a:solidFill>
                  <a:schemeClr val="bg1"/>
                </a:solidFill>
                <a:latin typeface="Verdana" panose="020B0604030504040204" pitchFamily="34" charset="0"/>
                <a:ea typeface="Verdana" panose="020B0604030504040204" pitchFamily="34" charset="0"/>
                <a:cs typeface="Verdana" panose="020B0604030504040204" pitchFamily="34" charset="0"/>
              </a:rPr>
              <a:t>Zeven</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6</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En Hij gaf aan de schare bevel op de grond te gaan zitten. En Hij nam de zeven broden, dankte, brak ze en gaf ze aan zijn discipelen om ze hun voor te zetten, en zij zetten ze voor aan de schare.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7</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En zij hadden enkele visjes; en nadat Hij daarbij de ​zegen​ had uitgesproken, </a:t>
            </a:r>
            <a:r>
              <a:rPr lang="nl-NL" sz="14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 Hij, dat zij ook die moesten voorzetten.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8</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En zij aten en werden verzadigd en zij raapten het overschot der brokken op, zeven korven.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9</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En het waren er </a:t>
            </a:r>
            <a:r>
              <a:rPr lang="nl-NL" sz="1400" b="1" dirty="0">
                <a:solidFill>
                  <a:schemeClr val="bg1"/>
                </a:solidFill>
                <a:latin typeface="Verdana" panose="020B0604030504040204" pitchFamily="34" charset="0"/>
                <a:ea typeface="Verdana" panose="020B0604030504040204" pitchFamily="34" charset="0"/>
                <a:cs typeface="Verdana" panose="020B0604030504040204" pitchFamily="34" charset="0"/>
              </a:rPr>
              <a:t>ongeveer vierduizend </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en Hij zond hen weg.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10</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En terstond ging Hij met zijn discipelen in het schip en kwam in het gebied van </a:t>
            </a:r>
            <a:r>
              <a:rPr lang="nl-NL" sz="1400" dirty="0" err="1">
                <a:solidFill>
                  <a:schemeClr val="bg1"/>
                </a:solidFill>
                <a:latin typeface="Verdana" panose="020B0604030504040204" pitchFamily="34" charset="0"/>
                <a:ea typeface="Verdana" panose="020B0604030504040204" pitchFamily="34" charset="0"/>
                <a:cs typeface="Verdana" panose="020B0604030504040204" pitchFamily="34" charset="0"/>
              </a:rPr>
              <a:t>Dalmanuta</a:t>
            </a:r>
            <a:r>
              <a:rPr lang="nl-NL"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hthoek 1"/>
          <p:cNvSpPr/>
          <p:nvPr/>
        </p:nvSpPr>
        <p:spPr>
          <a:xfrm>
            <a:off x="327" y="0"/>
            <a:ext cx="4572000" cy="568800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pPr lvl="0"/>
            <a:r>
              <a:rPr lang="nl-NL" sz="1400" b="1" dirty="0">
                <a:solidFill>
                  <a:prstClr val="white"/>
                </a:solidFill>
                <a:latin typeface="Verdana" panose="020B0604030504040204" pitchFamily="34" charset="0"/>
                <a:ea typeface="Verdana" panose="020B0604030504040204" pitchFamily="34" charset="0"/>
                <a:cs typeface="Verdana" panose="020B0604030504040204" pitchFamily="34" charset="0"/>
              </a:rPr>
              <a:t>Marcus 6 </a:t>
            </a:r>
          </a:p>
          <a:p>
            <a:pPr lvl="0"/>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35</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En toen het reeds laat geworden was, kwamen zijn discipelen tot Hem en zeiden: De plaats (hier) is eenzaam en het is reeds laat. </a:t>
            </a:r>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36</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Zend hen ​weg, dan kunnen zij naar de gehuchten en dorpen in de omtrek gaan om voedsel voor zich te kopen. </a:t>
            </a:r>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37</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Maar Hij antwoordde hun en </a:t>
            </a:r>
            <a:r>
              <a:rPr lang="nl-NL" sz="1400" dirty="0" err="1">
                <a:solidFill>
                  <a:prstClr val="white"/>
                </a:solidFill>
                <a:latin typeface="Verdana" panose="020B0604030504040204" pitchFamily="34" charset="0"/>
                <a:ea typeface="Verdana" panose="020B0604030504040204" pitchFamily="34" charset="0"/>
                <a:cs typeface="Verdana" panose="020B0604030504040204" pitchFamily="34" charset="0"/>
              </a:rPr>
              <a:t>zeide</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 Geeft gij hun te eten. En zij zeiden tot Hem: Zullen wij dan voor tweehonderd schellingen brood gaan kopen en hun te eten geven? </a:t>
            </a:r>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38</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Hij </a:t>
            </a:r>
            <a:r>
              <a:rPr lang="nl-NL" sz="1400" dirty="0" err="1">
                <a:solidFill>
                  <a:prstClr val="white"/>
                </a:solidFill>
                <a:latin typeface="Verdana" panose="020B0604030504040204" pitchFamily="34" charset="0"/>
                <a:ea typeface="Verdana" panose="020B0604030504040204" pitchFamily="34" charset="0"/>
                <a:cs typeface="Verdana" panose="020B0604030504040204" pitchFamily="34" charset="0"/>
              </a:rPr>
              <a:t>zeide</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 tot hen: Hoeveel broden hebt gij? Gaat eens zien! En toen zij het nagegaan hadden, zeiden zij: Vijf, en twee vissen. </a:t>
            </a:r>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39</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En Hij droeg hun op, dat allen groepsgewijze moesten gaan zitten op het groene gras.</a:t>
            </a:r>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40</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En zij gingen zitten in groepen van honderd en van vijftig. </a:t>
            </a:r>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41</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En Hij nam de vijf broden en de twee vissen, zag op naar de hemel, sprak de ​zegen​ uit en brak de broden en gaf ze aan de discipelen, dat die ze hun zouden voorzetten, en de twee vissen verdeelde Hij onder allen. </a:t>
            </a:r>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42</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En zij aten allen en werden verzadigd. </a:t>
            </a:r>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43</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En zij raapten de brokken op, twaalf manden vol, en ook van de vissen. </a:t>
            </a:r>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44</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En die de broden gegeten hadden, waren </a:t>
            </a:r>
            <a:r>
              <a:rPr lang="nl-NL" sz="1400" b="1" dirty="0">
                <a:solidFill>
                  <a:prstClr val="white"/>
                </a:solidFill>
                <a:latin typeface="Verdana" panose="020B0604030504040204" pitchFamily="34" charset="0"/>
                <a:ea typeface="Verdana" panose="020B0604030504040204" pitchFamily="34" charset="0"/>
                <a:cs typeface="Verdana" panose="020B0604030504040204" pitchFamily="34" charset="0"/>
              </a:rPr>
              <a:t>vijfduizend man</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a:t>
            </a:r>
          </a:p>
        </p:txBody>
      </p:sp>
      <p:graphicFrame>
        <p:nvGraphicFramePr>
          <p:cNvPr id="8" name="Tabel 7"/>
          <p:cNvGraphicFramePr>
            <a:graphicFrameLocks noGrp="1"/>
          </p:cNvGraphicFramePr>
          <p:nvPr>
            <p:extLst>
              <p:ext uri="{D42A27DB-BD31-4B8C-83A1-F6EECF244321}">
                <p14:modId xmlns:p14="http://schemas.microsoft.com/office/powerpoint/2010/main" val="4212987285"/>
              </p:ext>
            </p:extLst>
          </p:nvPr>
        </p:nvGraphicFramePr>
        <p:xfrm>
          <a:off x="0" y="5517336"/>
          <a:ext cx="9107999" cy="905760"/>
        </p:xfrm>
        <a:graphic>
          <a:graphicData uri="http://schemas.openxmlformats.org/drawingml/2006/table">
            <a:tbl>
              <a:tblPr firstRow="1" bandRow="1">
                <a:tableStyleId>{00A15C55-8517-42AA-B614-E9B94910E393}</a:tableStyleId>
              </a:tblPr>
              <a:tblGrid>
                <a:gridCol w="1613801"/>
                <a:gridCol w="4830407"/>
                <a:gridCol w="2663791"/>
              </a:tblGrid>
              <a:tr h="360000">
                <a:tc rowSpan="2">
                  <a:txBody>
                    <a:bodyPr/>
                    <a:lstStyle/>
                    <a:p>
                      <a:pPr algn="ctr"/>
                      <a:r>
                        <a:rPr lang="nl-NL" sz="3200" b="1" dirty="0" smtClean="0">
                          <a:solidFill>
                            <a:schemeClr val="bg1"/>
                          </a:solidFill>
                          <a:latin typeface="+mn-lt"/>
                          <a:ea typeface="+mn-ea"/>
                          <a:cs typeface="+mn-cs"/>
                        </a:rPr>
                        <a:t>1</a:t>
                      </a:r>
                      <a:endParaRPr lang="nl-NL" sz="3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2">
                        <a:lumMod val="50000"/>
                      </a:schemeClr>
                    </a:solidFill>
                  </a:tcPr>
                </a:tc>
                <a:tc>
                  <a:txBody>
                    <a:bodyPr/>
                    <a:lstStyle/>
                    <a:p>
                      <a:r>
                        <a:rPr lang="nl-NL" dirty="0" smtClean="0">
                          <a:solidFill>
                            <a:schemeClr val="bg1"/>
                          </a:solidFill>
                        </a:rPr>
                        <a:t>MARCUS</a:t>
                      </a:r>
                      <a:r>
                        <a:rPr lang="nl-NL" baseline="0" dirty="0" smtClean="0">
                          <a:solidFill>
                            <a:schemeClr val="bg1"/>
                          </a:solidFill>
                        </a:rPr>
                        <a:t> 6</a:t>
                      </a:r>
                      <a:endParaRPr lang="nl-NL"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solidFill>
                      <a:schemeClr val="tx2">
                        <a:lumMod val="50000"/>
                      </a:schemeClr>
                    </a:solidFill>
                  </a:tcPr>
                </a:tc>
                <a:tc>
                  <a:txBody>
                    <a:bodyPr/>
                    <a:lstStyle/>
                    <a:p>
                      <a:r>
                        <a:rPr lang="nl-NL" dirty="0" smtClean="0">
                          <a:solidFill>
                            <a:schemeClr val="bg1"/>
                          </a:solidFill>
                        </a:rPr>
                        <a:t>MARCUS 8</a:t>
                      </a:r>
                      <a:endParaRPr lang="nl-NL"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solidFill>
                      <a:schemeClr val="tx2">
                        <a:lumMod val="50000"/>
                      </a:schemeClr>
                    </a:solidFill>
                  </a:tcPr>
                </a:tc>
              </a:tr>
              <a:tr h="540000">
                <a:tc vMerge="1">
                  <a:txBody>
                    <a:bodyPr/>
                    <a:lstStyle/>
                    <a:p>
                      <a:endParaRPr lang="nl-NL" dirty="0"/>
                    </a:p>
                  </a:txBody>
                  <a:tcPr/>
                </a:tc>
                <a:tc>
                  <a:txBody>
                    <a:bodyPr/>
                    <a:lstStyle/>
                    <a:p>
                      <a:r>
                        <a:rPr lang="nl-NL"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Israël: </a:t>
                      </a:r>
                      <a:r>
                        <a:rPr lang="nl-NL" sz="14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Tabgha</a:t>
                      </a:r>
                      <a:r>
                        <a:rPr lang="nl-NL"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14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Heptapegon</a:t>
                      </a:r>
                      <a:r>
                        <a:rPr lang="nl-NL"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 [</a:t>
                      </a:r>
                      <a:r>
                        <a:rPr lang="he-IL" sz="1400" b="0" i="0" kern="1200" dirty="0" smtClean="0">
                          <a:solidFill>
                            <a:schemeClr val="bg1"/>
                          </a:solidFill>
                          <a:effectLst/>
                          <a:latin typeface="+mn-lt"/>
                          <a:ea typeface="+mn-ea"/>
                          <a:cs typeface="+mn-cs"/>
                        </a:rPr>
                        <a:t>עין שבע</a:t>
                      </a:r>
                      <a:r>
                        <a:rPr lang="nl-NL"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14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Ein</a:t>
                      </a:r>
                      <a:r>
                        <a:rPr lang="nl-NL"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14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Sjewa</a:t>
                      </a:r>
                      <a:r>
                        <a:rPr lang="nl-NL"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sz="140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gebied van de 7 bronnen:</a:t>
                      </a:r>
                      <a:r>
                        <a:rPr lang="nl-NL" sz="140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vruchtbaar groen</a:t>
                      </a:r>
                      <a:endPar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solidFill>
                      <a:schemeClr val="tx2">
                        <a:lumMod val="50000"/>
                      </a:schemeClr>
                    </a:solidFill>
                  </a:tcPr>
                </a:tc>
                <a:tc>
                  <a:txBody>
                    <a:bodyPr/>
                    <a:lstStyle/>
                    <a:p>
                      <a:r>
                        <a:rPr lang="nl-NL"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Heidens gebied - </a:t>
                      </a:r>
                      <a:r>
                        <a:rPr lang="nl-NL" sz="14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Decapolis</a:t>
                      </a:r>
                      <a:r>
                        <a:rPr lang="nl-NL"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(Marc.7:31)</a:t>
                      </a:r>
                      <a:endPar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solidFill>
                      <a:schemeClr val="tx2">
                        <a:lumMod val="50000"/>
                      </a:schemeClr>
                    </a:solidFill>
                  </a:tcPr>
                </a:tc>
              </a:tr>
            </a:tbl>
          </a:graphicData>
        </a:graphic>
      </p:graphicFrame>
      <p:graphicFrame>
        <p:nvGraphicFramePr>
          <p:cNvPr id="7" name="Tabel 6"/>
          <p:cNvGraphicFramePr>
            <a:graphicFrameLocks noGrp="1"/>
          </p:cNvGraphicFramePr>
          <p:nvPr>
            <p:extLst>
              <p:ext uri="{D42A27DB-BD31-4B8C-83A1-F6EECF244321}">
                <p14:modId xmlns:p14="http://schemas.microsoft.com/office/powerpoint/2010/main" val="2148410263"/>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1-10</a:t>
                      </a:r>
                    </a:p>
                    <a:p>
                      <a:pPr algn="ctr"/>
                      <a:r>
                        <a:rPr lang="nl-NL" sz="1000" dirty="0" smtClean="0">
                          <a:solidFill>
                            <a:schemeClr val="bg1"/>
                          </a:solidFill>
                        </a:rPr>
                        <a:t>4000</a:t>
                      </a: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Tree>
    <p:extLst>
      <p:ext uri="{BB962C8B-B14F-4D97-AF65-F5344CB8AC3E}">
        <p14:creationId xmlns:p14="http://schemas.microsoft.com/office/powerpoint/2010/main" val="35369677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a of Galilee1"/>
          <p:cNvPicPr>
            <a:picLocks noChangeAspect="1" noChangeArrowheads="1"/>
          </p:cNvPicPr>
          <p:nvPr/>
        </p:nvPicPr>
        <p:blipFill rotWithShape="1">
          <a:blip r:embed="rId2">
            <a:extLst>
              <a:ext uri="{28A0092B-C50C-407E-A947-70E740481C1C}">
                <a14:useLocalDpi xmlns:a14="http://schemas.microsoft.com/office/drawing/2010/main" val="0"/>
              </a:ext>
            </a:extLst>
          </a:blip>
          <a:srcRect l="28456" r="31802"/>
          <a:stretch/>
        </p:blipFill>
        <p:spPr bwMode="auto">
          <a:xfrm rot="5400000">
            <a:off x="1752060" y="-1751552"/>
            <a:ext cx="5676903" cy="9180000"/>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1349460" y="476672"/>
            <a:ext cx="1764000" cy="646331"/>
          </a:xfrm>
          <a:prstGeom prst="rect">
            <a:avLst/>
          </a:prstGeom>
          <a:noFill/>
        </p:spPr>
        <p:txBody>
          <a:bodyPr wrap="square" rtlCol="0">
            <a:spAutoFit/>
          </a:bodyPr>
          <a:lstStyle/>
          <a:p>
            <a:r>
              <a:rPr lang="nl-NL"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Tabgha</a:t>
            </a:r>
            <a:endPar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Heptapegon</a:t>
            </a:r>
            <a:endParaRPr lang="nl-NL"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Ovaal 4"/>
          <p:cNvSpPr/>
          <p:nvPr/>
        </p:nvSpPr>
        <p:spPr>
          <a:xfrm>
            <a:off x="3131840" y="898225"/>
            <a:ext cx="216000" cy="216024"/>
          </a:xfrm>
          <a:prstGeom prst="ellipse">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nl-NL"/>
          </a:p>
        </p:txBody>
      </p:sp>
      <p:sp>
        <p:nvSpPr>
          <p:cNvPr id="7" name="Ovaal 6"/>
          <p:cNvSpPr/>
          <p:nvPr/>
        </p:nvSpPr>
        <p:spPr>
          <a:xfrm>
            <a:off x="5364088" y="17872"/>
            <a:ext cx="216000" cy="216024"/>
          </a:xfrm>
          <a:prstGeom prst="ellipse">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nl-NL"/>
          </a:p>
        </p:txBody>
      </p:sp>
      <p:sp>
        <p:nvSpPr>
          <p:cNvPr id="8" name="Tekstvak 7"/>
          <p:cNvSpPr txBox="1"/>
          <p:nvPr/>
        </p:nvSpPr>
        <p:spPr>
          <a:xfrm>
            <a:off x="5591672" y="188893"/>
            <a:ext cx="1764000" cy="369332"/>
          </a:xfrm>
          <a:prstGeom prst="rect">
            <a:avLst/>
          </a:prstGeom>
          <a:noFill/>
        </p:spPr>
        <p:txBody>
          <a:bodyPr wrap="square" rtlCol="0">
            <a:spAutoFit/>
          </a:bodyPr>
          <a:lstStyle/>
          <a:p>
            <a:r>
              <a:rPr lang="nl-NL"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Betsaïda</a:t>
            </a:r>
            <a:endParaRPr lang="nl-NL"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ekstvak 8"/>
          <p:cNvSpPr txBox="1"/>
          <p:nvPr/>
        </p:nvSpPr>
        <p:spPr>
          <a:xfrm>
            <a:off x="6012160" y="3635732"/>
            <a:ext cx="1764000" cy="369332"/>
          </a:xfrm>
          <a:prstGeom prst="rect">
            <a:avLst/>
          </a:prstGeom>
          <a:noFill/>
        </p:spPr>
        <p:txBody>
          <a:bodyPr wrap="square" rtlCol="0">
            <a:spAutoFit/>
          </a:bodyPr>
          <a:lstStyle/>
          <a:p>
            <a:r>
              <a:rPr lang="nl-NL"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Decapolis</a:t>
            </a:r>
            <a:endParaRPr lang="nl-NL"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0" name="Tabel 9"/>
          <p:cNvGraphicFramePr>
            <a:graphicFrameLocks noGrp="1"/>
          </p:cNvGraphicFramePr>
          <p:nvPr>
            <p:extLst>
              <p:ext uri="{D42A27DB-BD31-4B8C-83A1-F6EECF244321}">
                <p14:modId xmlns:p14="http://schemas.microsoft.com/office/powerpoint/2010/main" val="1095706657"/>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1-10</a:t>
                      </a:r>
                    </a:p>
                    <a:p>
                      <a:pPr algn="ctr"/>
                      <a:r>
                        <a:rPr lang="nl-NL" sz="1000" dirty="0" smtClean="0">
                          <a:solidFill>
                            <a:schemeClr val="bg1"/>
                          </a:solidFill>
                        </a:rPr>
                        <a:t>4000</a:t>
                      </a: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
        <p:nvSpPr>
          <p:cNvPr id="3" name="PIJL-RECHTS 2"/>
          <p:cNvSpPr/>
          <p:nvPr/>
        </p:nvSpPr>
        <p:spPr>
          <a:xfrm rot="19746308">
            <a:off x="351668" y="1608437"/>
            <a:ext cx="2952328" cy="565941"/>
          </a:xfrm>
          <a:prstGeom prst="rightArrow">
            <a:avLst>
              <a:gd name="adj1" fmla="val 57832"/>
              <a:gd name="adj2"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5000</a:t>
            </a:r>
            <a:endParaRPr lang="nl-NL" b="1" dirty="0"/>
          </a:p>
        </p:txBody>
      </p:sp>
      <p:sp>
        <p:nvSpPr>
          <p:cNvPr id="11" name="PIJL-LINKS 10"/>
          <p:cNvSpPr/>
          <p:nvPr/>
        </p:nvSpPr>
        <p:spPr>
          <a:xfrm rot="19221354">
            <a:off x="6174203" y="4365868"/>
            <a:ext cx="2952328" cy="669246"/>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4</a:t>
            </a:r>
            <a:r>
              <a:rPr lang="nl-NL" b="1" dirty="0" smtClean="0"/>
              <a:t>000</a:t>
            </a:r>
            <a:endParaRPr lang="nl-NL" b="1" dirty="0"/>
          </a:p>
        </p:txBody>
      </p:sp>
    </p:spTree>
    <p:extLst>
      <p:ext uri="{BB962C8B-B14F-4D97-AF65-F5344CB8AC3E}">
        <p14:creationId xmlns:p14="http://schemas.microsoft.com/office/powerpoint/2010/main" val="39054331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27" y="0"/>
            <a:ext cx="4500000" cy="590931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pPr lvl="0"/>
            <a:r>
              <a:rPr lang="nl-NL" sz="1400" b="1" dirty="0">
                <a:solidFill>
                  <a:prstClr val="white"/>
                </a:solidFill>
                <a:latin typeface="Verdana" panose="020B0604030504040204" pitchFamily="34" charset="0"/>
                <a:ea typeface="Verdana" panose="020B0604030504040204" pitchFamily="34" charset="0"/>
                <a:cs typeface="Verdana" panose="020B0604030504040204" pitchFamily="34" charset="0"/>
              </a:rPr>
              <a:t>Marcus 6 </a:t>
            </a:r>
          </a:p>
          <a:p>
            <a:pPr lvl="0"/>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35</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En toen het reeds laat geworden </a:t>
            </a:r>
            <a:r>
              <a:rPr lang="nl-NL" sz="1400"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was,kwamen</a:t>
            </a:r>
            <a:r>
              <a:rPr lang="nl-NL" sz="14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 zijn </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discipelen tot Hem en zeiden: De plaats (hier) is eenzaam en het is reeds laat. </a:t>
            </a:r>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36</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Zend hen ​weg, dan kunnen zij naar de gehuchten en dorpen in de omtrek gaan om voedsel voor zich te kopen. </a:t>
            </a:r>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37</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Maar Hij antwoordde hun en </a:t>
            </a:r>
            <a:r>
              <a:rPr lang="nl-NL" sz="1400" dirty="0" err="1">
                <a:solidFill>
                  <a:prstClr val="white"/>
                </a:solidFill>
                <a:latin typeface="Verdana" panose="020B0604030504040204" pitchFamily="34" charset="0"/>
                <a:ea typeface="Verdana" panose="020B0604030504040204" pitchFamily="34" charset="0"/>
                <a:cs typeface="Verdana" panose="020B0604030504040204" pitchFamily="34" charset="0"/>
              </a:rPr>
              <a:t>zeide</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 Geeft gij hun te eten. En zij zeiden tot Hem: Zullen wij dan voor tweehonderd schellingen brood gaan kopen en hun te eten geven? </a:t>
            </a:r>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38</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Hij </a:t>
            </a:r>
            <a:r>
              <a:rPr lang="nl-NL" sz="1400" dirty="0" err="1">
                <a:solidFill>
                  <a:prstClr val="white"/>
                </a:solidFill>
                <a:latin typeface="Verdana" panose="020B0604030504040204" pitchFamily="34" charset="0"/>
                <a:ea typeface="Verdana" panose="020B0604030504040204" pitchFamily="34" charset="0"/>
                <a:cs typeface="Verdana" panose="020B0604030504040204" pitchFamily="34" charset="0"/>
              </a:rPr>
              <a:t>zeide</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 tot hen: Hoeveel broden hebt gij? Gaat eens zien! En toen zij het nagegaan hadden, zeiden zij: Vijf, en twee vissen. </a:t>
            </a:r>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39</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En Hij droeg hun op, dat allen groepsgewijze moesten gaan zitten op het groene gras.</a:t>
            </a:r>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40</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En zij gingen zitten in groepen van honderd en van vijftig. </a:t>
            </a:r>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41</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En Hij nam de vijf broden en de twee vissen, zag op naar de hemel, sprak de ​zegen​ uit en brak de broden en gaf ze aan de discipelen, dat die ze hun zouden voorzetten, en de twee vissen verdeelde Hij onder allen. </a:t>
            </a:r>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42</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En zij aten allen en werden verzadigd. </a:t>
            </a:r>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43</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En zij raapten de brokken op, twaalf manden vol, en ook van de vissen. </a:t>
            </a:r>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44</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En die de broden gegeten hadden, waren </a:t>
            </a:r>
            <a:r>
              <a:rPr lang="nl-NL" sz="1400" b="1" dirty="0">
                <a:solidFill>
                  <a:prstClr val="white"/>
                </a:solidFill>
                <a:latin typeface="Verdana" panose="020B0604030504040204" pitchFamily="34" charset="0"/>
                <a:ea typeface="Verdana" panose="020B0604030504040204" pitchFamily="34" charset="0"/>
                <a:cs typeface="Verdana" panose="020B0604030504040204" pitchFamily="34" charset="0"/>
              </a:rPr>
              <a:t>vijfduizend </a:t>
            </a:r>
            <a:r>
              <a:rPr lang="nl-NL" sz="14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man [</a:t>
            </a:r>
            <a:r>
              <a:rPr lang="el-GR" sz="1400" b="1" dirty="0">
                <a:latin typeface="Times New Roman" panose="02020603050405020304" pitchFamily="18" charset="0"/>
                <a:cs typeface="Times New Roman" panose="02020603050405020304" pitchFamily="18" charset="0"/>
              </a:rPr>
              <a:t>πεντακισχίλιοι ἄνδρες</a:t>
            </a:r>
            <a:r>
              <a:rPr lang="el-GR" sz="1400" dirty="0"/>
              <a:t>.</a:t>
            </a:r>
            <a:r>
              <a:rPr lang="nl-NL" sz="14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a:t>
            </a:r>
            <a:r>
              <a:rPr lang="nl-NL" sz="1400" b="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pentakischiloi</a:t>
            </a:r>
            <a:r>
              <a:rPr lang="nl-NL" sz="14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nl-NL" sz="1400" b="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andres</a:t>
            </a:r>
            <a:r>
              <a:rPr lang="nl-NL" sz="14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a:t>
            </a:r>
            <a:r>
              <a:rPr lang="nl-NL" sz="14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a:t>
            </a:r>
            <a:endPar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8" name="Tabel 7"/>
          <p:cNvGraphicFramePr>
            <a:graphicFrameLocks noGrp="1"/>
          </p:cNvGraphicFramePr>
          <p:nvPr>
            <p:extLst>
              <p:ext uri="{D42A27DB-BD31-4B8C-83A1-F6EECF244321}">
                <p14:modId xmlns:p14="http://schemas.microsoft.com/office/powerpoint/2010/main" val="1226473061"/>
              </p:ext>
            </p:extLst>
          </p:nvPr>
        </p:nvGraphicFramePr>
        <p:xfrm>
          <a:off x="18604" y="5698716"/>
          <a:ext cx="9107999" cy="741680"/>
        </p:xfrm>
        <a:graphic>
          <a:graphicData uri="http://schemas.openxmlformats.org/drawingml/2006/table">
            <a:tbl>
              <a:tblPr firstRow="1" bandRow="1">
                <a:tableStyleId>{00A15C55-8517-42AA-B614-E9B94910E393}</a:tableStyleId>
              </a:tblPr>
              <a:tblGrid>
                <a:gridCol w="1613801"/>
                <a:gridCol w="3747099"/>
                <a:gridCol w="3747099"/>
              </a:tblGrid>
              <a:tr h="370840">
                <a:tc rowSpan="2">
                  <a:txBody>
                    <a:bodyPr/>
                    <a:lstStyle/>
                    <a:p>
                      <a:pPr algn="ctr"/>
                      <a:r>
                        <a:rPr lang="nl-NL" sz="3200" b="1" dirty="0" smtClean="0">
                          <a:solidFill>
                            <a:schemeClr val="bg1"/>
                          </a:solidFill>
                          <a:latin typeface="+mn-lt"/>
                          <a:ea typeface="+mn-ea"/>
                          <a:cs typeface="+mn-cs"/>
                        </a:rPr>
                        <a:t>2</a:t>
                      </a:r>
                      <a:endParaRPr lang="nl-NL" sz="3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2">
                        <a:lumMod val="50000"/>
                      </a:schemeClr>
                    </a:solidFill>
                  </a:tcPr>
                </a:tc>
                <a:tc>
                  <a:txBody>
                    <a:bodyPr/>
                    <a:lstStyle/>
                    <a:p>
                      <a:r>
                        <a:rPr lang="nl-NL" dirty="0" smtClean="0">
                          <a:solidFill>
                            <a:schemeClr val="bg1"/>
                          </a:solidFill>
                        </a:rPr>
                        <a:t>MARCUS</a:t>
                      </a:r>
                      <a:r>
                        <a:rPr lang="nl-NL" baseline="0" dirty="0" smtClean="0">
                          <a:solidFill>
                            <a:schemeClr val="bg1"/>
                          </a:solidFill>
                        </a:rPr>
                        <a:t> 6</a:t>
                      </a:r>
                      <a:endParaRPr lang="nl-NL"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solidFill>
                      <a:schemeClr val="tx2">
                        <a:lumMod val="50000"/>
                      </a:schemeClr>
                    </a:solidFill>
                  </a:tcPr>
                </a:tc>
                <a:tc>
                  <a:txBody>
                    <a:bodyPr/>
                    <a:lstStyle/>
                    <a:p>
                      <a:r>
                        <a:rPr lang="nl-NL" dirty="0" smtClean="0">
                          <a:solidFill>
                            <a:schemeClr val="bg1"/>
                          </a:solidFill>
                        </a:rPr>
                        <a:t>MARCUS 8</a:t>
                      </a:r>
                      <a:endParaRPr lang="nl-NL"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solidFill>
                      <a:schemeClr val="tx2">
                        <a:lumMod val="50000"/>
                      </a:schemeClr>
                    </a:solidFill>
                  </a:tcPr>
                </a:tc>
              </a:tr>
              <a:tr h="370840">
                <a:tc vMerge="1">
                  <a:txBody>
                    <a:bodyPr/>
                    <a:lstStyle/>
                    <a:p>
                      <a:endParaRPr lang="nl-NL" dirty="0"/>
                    </a:p>
                  </a:txBody>
                  <a:tcPr/>
                </a:tc>
                <a:tc>
                  <a:txBody>
                    <a:bodyPr/>
                    <a:lstStyle/>
                    <a:p>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5000 man</a:t>
                      </a:r>
                      <a:endParaRPr lang="nl-NL"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solidFill>
                      <a:schemeClr val="tx2">
                        <a:lumMod val="50000"/>
                      </a:schemeClr>
                    </a:solidFill>
                  </a:tcPr>
                </a:tc>
                <a:tc>
                  <a:txBody>
                    <a:bodyPr/>
                    <a:lstStyle/>
                    <a:p>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schare/menigte</a:t>
                      </a:r>
                      <a:r>
                        <a:rPr lang="nl-NL"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van </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4000</a:t>
                      </a:r>
                      <a:endParaRPr lang="nl-NL"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solidFill>
                      <a:schemeClr val="tx2">
                        <a:lumMod val="50000"/>
                      </a:schemeClr>
                    </a:solidFill>
                  </a:tcPr>
                </a:tc>
              </a:tr>
            </a:tbl>
          </a:graphicData>
        </a:graphic>
      </p:graphicFrame>
      <p:sp>
        <p:nvSpPr>
          <p:cNvPr id="4" name="Rechthoek 3"/>
          <p:cNvSpPr/>
          <p:nvPr/>
        </p:nvSpPr>
        <p:spPr>
          <a:xfrm>
            <a:off x="4500512" y="-1984"/>
            <a:ext cx="4680000" cy="5688000"/>
          </a:xfrm>
          <a:prstGeom prst="rect">
            <a:avLst/>
          </a:prstGeom>
          <a:solidFill>
            <a:schemeClr val="tx1"/>
          </a:solidFill>
        </p:spPr>
        <p:txBody>
          <a:bodyPr wrap="square">
            <a:spAutoFit/>
          </a:bodyPr>
          <a:lstStyle/>
          <a:p>
            <a:r>
              <a:rPr lang="nl-NL" sz="1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Marcus 8 </a:t>
            </a:r>
          </a:p>
          <a:p>
            <a:r>
              <a:rPr lang="nl-NL"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8</a:t>
            </a:r>
            <a:r>
              <a:rPr lang="nl-NL" sz="14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a:t>
            </a:r>
            <a:r>
              <a:rPr lang="nl-NL"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In </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die dagen, toen er weder een grote </a:t>
            </a:r>
            <a:r>
              <a:rPr lang="nl-NL" sz="1400" b="1" dirty="0">
                <a:solidFill>
                  <a:schemeClr val="bg1"/>
                </a:solidFill>
                <a:latin typeface="Verdana" panose="020B0604030504040204" pitchFamily="34" charset="0"/>
                <a:ea typeface="Verdana" panose="020B0604030504040204" pitchFamily="34" charset="0"/>
                <a:cs typeface="Verdana" panose="020B0604030504040204" pitchFamily="34" charset="0"/>
              </a:rPr>
              <a:t>schare </a:t>
            </a:r>
            <a:r>
              <a:rPr lang="nl-NL" sz="1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l-GR" sz="1400" b="1" dirty="0">
                <a:solidFill>
                  <a:schemeClr val="bg1"/>
                </a:solidFill>
                <a:latin typeface="Times New Roman" panose="02020603050405020304" pitchFamily="18" charset="0"/>
                <a:cs typeface="Times New Roman" panose="02020603050405020304" pitchFamily="18" charset="0"/>
              </a:rPr>
              <a:t>ὄχλου</a:t>
            </a:r>
            <a:r>
              <a:rPr lang="el-GR" sz="1400" dirty="0">
                <a:solidFill>
                  <a:schemeClr val="bg1"/>
                </a:solidFill>
              </a:rPr>
              <a:t> </a:t>
            </a:r>
            <a:r>
              <a:rPr lang="nl-NL" sz="1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14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ochlou</a:t>
            </a:r>
            <a:r>
              <a:rPr lang="nl-NL" sz="1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bijeen </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was en zij niets te eten hadden, riep Hij zijn discipelen tot Zich en </a:t>
            </a:r>
            <a:r>
              <a:rPr lang="nl-NL" sz="14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 tot hen: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Ik heb medelijden met </a:t>
            </a:r>
            <a:r>
              <a:rPr lang="nl-NL" sz="1400" b="1" dirty="0">
                <a:solidFill>
                  <a:schemeClr val="bg1"/>
                </a:solidFill>
                <a:latin typeface="Verdana" panose="020B0604030504040204" pitchFamily="34" charset="0"/>
                <a:ea typeface="Verdana" panose="020B0604030504040204" pitchFamily="34" charset="0"/>
                <a:cs typeface="Verdana" panose="020B0604030504040204" pitchFamily="34" charset="0"/>
              </a:rPr>
              <a:t>de </a:t>
            </a:r>
            <a:r>
              <a:rPr lang="nl-NL" sz="1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schare [</a:t>
            </a:r>
            <a:r>
              <a:rPr lang="el-GR" sz="1400" b="1" dirty="0">
                <a:solidFill>
                  <a:schemeClr val="bg1"/>
                </a:solidFill>
                <a:latin typeface="Times New Roman" panose="02020603050405020304" pitchFamily="18" charset="0"/>
                <a:cs typeface="Times New Roman" panose="02020603050405020304" pitchFamily="18" charset="0"/>
              </a:rPr>
              <a:t>ὄχλον</a:t>
            </a:r>
            <a:r>
              <a:rPr lang="nl-NL" sz="1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sz="14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ochlon</a:t>
            </a:r>
            <a:r>
              <a:rPr lang="nl-NL" sz="1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want zij zijn nu reeds drie dagen bij Mij gebleven en hebben niets te eten;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en indien Ik hen zonder voedsel naar huis laat gaan, zullen zij onderweg bezwijken, en sommigen van hen zijn van ver weg.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En zijn discipelen antwoordden Hem: Vanwaar zal iemand dezen hier in een eenzame streek met broden kunnen verzadigen?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5</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En Hij vroeg hun: Hoeveel broden hebt gij? Zij zeiden: </a:t>
            </a:r>
            <a:r>
              <a:rPr lang="nl-NL" sz="1400" b="1" dirty="0">
                <a:solidFill>
                  <a:schemeClr val="bg1"/>
                </a:solidFill>
                <a:latin typeface="Verdana" panose="020B0604030504040204" pitchFamily="34" charset="0"/>
                <a:ea typeface="Verdana" panose="020B0604030504040204" pitchFamily="34" charset="0"/>
                <a:cs typeface="Verdana" panose="020B0604030504040204" pitchFamily="34" charset="0"/>
              </a:rPr>
              <a:t>Zeven</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6</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En Hij gaf aan de</a:t>
            </a:r>
            <a:r>
              <a:rPr lang="nl-NL" sz="1400" b="1" dirty="0">
                <a:solidFill>
                  <a:schemeClr val="bg1"/>
                </a:solidFill>
                <a:latin typeface="Verdana" panose="020B0604030504040204" pitchFamily="34" charset="0"/>
                <a:ea typeface="Verdana" panose="020B0604030504040204" pitchFamily="34" charset="0"/>
                <a:cs typeface="Verdana" panose="020B0604030504040204" pitchFamily="34" charset="0"/>
              </a:rPr>
              <a:t> schare </a:t>
            </a:r>
            <a:r>
              <a:rPr lang="nl-NL" sz="1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l-GR" sz="1400" b="1" dirty="0">
                <a:solidFill>
                  <a:schemeClr val="bg1"/>
                </a:solidFill>
                <a:latin typeface="Times New Roman" panose="02020603050405020304" pitchFamily="18" charset="0"/>
                <a:cs typeface="Times New Roman" panose="02020603050405020304" pitchFamily="18" charset="0"/>
              </a:rPr>
              <a:t>ὄχλῳ</a:t>
            </a:r>
            <a:r>
              <a:rPr lang="nl-NL" sz="1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sz="14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ochloi</a:t>
            </a:r>
            <a:r>
              <a:rPr lang="nl-NL" sz="1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bevel </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op de grond te gaan zitten. En Hij nam de zeven broden, dankte, brak ze en gaf ze aan zijn discipelen om ze hun voor te zetten, en zij zetten ze voor aan de </a:t>
            </a:r>
            <a:r>
              <a:rPr lang="nl-NL" sz="1400" b="1" dirty="0">
                <a:solidFill>
                  <a:schemeClr val="bg1"/>
                </a:solidFill>
                <a:latin typeface="Verdana" panose="020B0604030504040204" pitchFamily="34" charset="0"/>
                <a:ea typeface="Verdana" panose="020B0604030504040204" pitchFamily="34" charset="0"/>
                <a:cs typeface="Verdana" panose="020B0604030504040204" pitchFamily="34" charset="0"/>
              </a:rPr>
              <a:t>schare [</a:t>
            </a:r>
            <a:r>
              <a:rPr lang="el-GR" sz="1400" b="1" dirty="0">
                <a:solidFill>
                  <a:schemeClr val="bg1"/>
                </a:solidFill>
                <a:latin typeface="Times New Roman" panose="02020603050405020304" pitchFamily="18" charset="0"/>
                <a:cs typeface="Times New Roman" panose="02020603050405020304" pitchFamily="18" charset="0"/>
              </a:rPr>
              <a:t>ὄχλῳ</a:t>
            </a:r>
            <a:r>
              <a:rPr lang="nl-NL" sz="1400" b="1"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sz="1400" b="1" dirty="0" err="1">
                <a:solidFill>
                  <a:schemeClr val="bg1"/>
                </a:solidFill>
                <a:latin typeface="Verdana" panose="020B0604030504040204" pitchFamily="34" charset="0"/>
                <a:ea typeface="Verdana" panose="020B0604030504040204" pitchFamily="34" charset="0"/>
                <a:cs typeface="Verdana" panose="020B0604030504040204" pitchFamily="34" charset="0"/>
              </a:rPr>
              <a:t>ochloi</a:t>
            </a:r>
            <a:r>
              <a:rPr lang="nl-NL" sz="1400" b="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7</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En zij hadden enkele visjes; en nadat Hij daarbij de ​zegen​ had uitgesproken, </a:t>
            </a:r>
            <a:r>
              <a:rPr lang="nl-NL" sz="14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 Hij, dat zij ook die moesten voorzetten.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8</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En zij aten en werden verzadigd en zij raapten het overschot der brokken op, zeven korven.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9</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En het waren er </a:t>
            </a:r>
            <a:r>
              <a:rPr lang="nl-NL" sz="1400" b="1" dirty="0">
                <a:solidFill>
                  <a:schemeClr val="bg1"/>
                </a:solidFill>
                <a:latin typeface="Verdana" panose="020B0604030504040204" pitchFamily="34" charset="0"/>
                <a:ea typeface="Verdana" panose="020B0604030504040204" pitchFamily="34" charset="0"/>
                <a:cs typeface="Verdana" panose="020B0604030504040204" pitchFamily="34" charset="0"/>
              </a:rPr>
              <a:t>ongeveer vierduizend </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en Hij zond hen weg.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10</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En terstond ging Hij met zijn discipelen in het schip en kwam in het gebied van </a:t>
            </a:r>
            <a:r>
              <a:rPr lang="nl-NL" sz="1400" dirty="0" err="1">
                <a:solidFill>
                  <a:schemeClr val="bg1"/>
                </a:solidFill>
                <a:latin typeface="Verdana" panose="020B0604030504040204" pitchFamily="34" charset="0"/>
                <a:ea typeface="Verdana" panose="020B0604030504040204" pitchFamily="34" charset="0"/>
                <a:cs typeface="Verdana" panose="020B0604030504040204" pitchFamily="34" charset="0"/>
              </a:rPr>
              <a:t>Dalmanuta</a:t>
            </a:r>
            <a:r>
              <a:rPr lang="nl-NL"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6" name="Tabel 5"/>
          <p:cNvGraphicFramePr>
            <a:graphicFrameLocks noGrp="1"/>
          </p:cNvGraphicFramePr>
          <p:nvPr>
            <p:extLst>
              <p:ext uri="{D42A27DB-BD31-4B8C-83A1-F6EECF244321}">
                <p14:modId xmlns:p14="http://schemas.microsoft.com/office/powerpoint/2010/main" val="2148410263"/>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1-10</a:t>
                      </a:r>
                    </a:p>
                    <a:p>
                      <a:pPr algn="ctr"/>
                      <a:r>
                        <a:rPr lang="nl-NL" sz="1000" dirty="0" smtClean="0">
                          <a:solidFill>
                            <a:schemeClr val="bg1"/>
                          </a:solidFill>
                        </a:rPr>
                        <a:t>4000</a:t>
                      </a: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
        <p:nvSpPr>
          <p:cNvPr id="7" name="Tekstvak 6"/>
          <p:cNvSpPr txBox="1"/>
          <p:nvPr/>
        </p:nvSpPr>
        <p:spPr>
          <a:xfrm>
            <a:off x="360371" y="787926"/>
            <a:ext cx="3888000" cy="2954655"/>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endParaRPr lang="nl-NL" sz="2400" b="1" dirty="0" smtClean="0">
              <a:latin typeface="Verdana" panose="020B0604030504040204" pitchFamily="34" charset="0"/>
              <a:ea typeface="Verdana" panose="020B0604030504040204" pitchFamily="34" charset="0"/>
              <a:cs typeface="Verdana" panose="020B0604030504040204" pitchFamily="34" charset="0"/>
            </a:endParaRPr>
          </a:p>
          <a:p>
            <a:pPr algn="ctr"/>
            <a:r>
              <a:rPr lang="nl-NL" sz="2400" b="1" dirty="0" smtClean="0">
                <a:latin typeface="Verdana" panose="020B0604030504040204" pitchFamily="34" charset="0"/>
                <a:ea typeface="Verdana" panose="020B0604030504040204" pitchFamily="34" charset="0"/>
                <a:cs typeface="Verdana" panose="020B0604030504040204" pitchFamily="34" charset="0"/>
              </a:rPr>
              <a:t>VIJF</a:t>
            </a:r>
          </a:p>
          <a:p>
            <a:pPr algn="ctr"/>
            <a:r>
              <a:rPr lang="nl-NL" sz="2000" b="1" dirty="0" smtClean="0">
                <a:latin typeface="Verdana" panose="020B0604030504040204" pitchFamily="34" charset="0"/>
                <a:ea typeface="Verdana" panose="020B0604030504040204" pitchFamily="34" charset="0"/>
                <a:cs typeface="Verdana" panose="020B0604030504040204" pitchFamily="34" charset="0"/>
              </a:rPr>
              <a:t>2x5 geboden</a:t>
            </a:r>
          </a:p>
          <a:p>
            <a:pPr algn="ctr"/>
            <a:r>
              <a:rPr lang="nl-NL" sz="2000" b="1" dirty="0" smtClean="0">
                <a:latin typeface="Verdana" panose="020B0604030504040204" pitchFamily="34" charset="0"/>
                <a:ea typeface="Verdana" panose="020B0604030504040204" pitchFamily="34" charset="0"/>
                <a:cs typeface="Verdana" panose="020B0604030504040204" pitchFamily="34" charset="0"/>
              </a:rPr>
              <a:t>5 soorten offers</a:t>
            </a:r>
          </a:p>
          <a:p>
            <a:pPr algn="ctr"/>
            <a:r>
              <a:rPr lang="nl-NL" sz="2000" b="1" dirty="0" smtClean="0">
                <a:latin typeface="Verdana" panose="020B0604030504040204" pitchFamily="34" charset="0"/>
                <a:ea typeface="Verdana" panose="020B0604030504040204" pitchFamily="34" charset="0"/>
                <a:cs typeface="Verdana" panose="020B0604030504040204" pitchFamily="34" charset="0"/>
              </a:rPr>
              <a:t>5 boeken in de Psalmen</a:t>
            </a:r>
          </a:p>
          <a:p>
            <a:pPr algn="ctr"/>
            <a:r>
              <a:rPr lang="nl-NL" sz="2000" b="1" dirty="0" smtClean="0">
                <a:latin typeface="Verdana" panose="020B0604030504040204" pitchFamily="34" charset="0"/>
                <a:ea typeface="Verdana" panose="020B0604030504040204" pitchFamily="34" charset="0"/>
                <a:cs typeface="Verdana" panose="020B0604030504040204" pitchFamily="34" charset="0"/>
              </a:rPr>
              <a:t>5</a:t>
            </a:r>
            <a:r>
              <a:rPr lang="nl-NL" sz="2000" b="1" baseline="30000" dirty="0" smtClean="0">
                <a:latin typeface="Verdana" panose="020B0604030504040204" pitchFamily="34" charset="0"/>
                <a:ea typeface="Verdana" panose="020B0604030504040204" pitchFamily="34" charset="0"/>
                <a:cs typeface="Verdana" panose="020B0604030504040204" pitchFamily="34" charset="0"/>
              </a:rPr>
              <a:t>e</a:t>
            </a:r>
            <a:r>
              <a:rPr lang="nl-NL" sz="2000" b="1" dirty="0" smtClean="0">
                <a:latin typeface="Verdana" panose="020B0604030504040204" pitchFamily="34" charset="0"/>
                <a:ea typeface="Verdana" panose="020B0604030504040204" pitchFamily="34" charset="0"/>
                <a:cs typeface="Verdana" panose="020B0604030504040204" pitchFamily="34" charset="0"/>
              </a:rPr>
              <a:t> boek: 107-150</a:t>
            </a:r>
          </a:p>
          <a:p>
            <a:pPr algn="ctr"/>
            <a:r>
              <a:rPr lang="nl-NL" sz="2000" b="1" dirty="0">
                <a:latin typeface="Verdana" panose="020B0604030504040204" pitchFamily="34" charset="0"/>
                <a:ea typeface="Verdana" panose="020B0604030504040204" pitchFamily="34" charset="0"/>
                <a:cs typeface="Verdana" panose="020B0604030504040204" pitchFamily="34" charset="0"/>
              </a:rPr>
              <a:t>h</a:t>
            </a:r>
            <a:r>
              <a:rPr lang="nl-NL" sz="2000" b="1" dirty="0" smtClean="0">
                <a:latin typeface="Verdana" panose="020B0604030504040204" pitchFamily="34" charset="0"/>
                <a:ea typeface="Verdana" panose="020B0604030504040204" pitchFamily="34" charset="0"/>
                <a:cs typeface="Verdana" panose="020B0604030504040204" pitchFamily="34" charset="0"/>
              </a:rPr>
              <a:t>eel Israël behouden</a:t>
            </a:r>
          </a:p>
          <a:p>
            <a:pPr algn="ctr"/>
            <a:r>
              <a:rPr lang="nl-NL" sz="2000" b="1" dirty="0" smtClean="0">
                <a:latin typeface="Verdana" panose="020B0604030504040204" pitchFamily="34" charset="0"/>
                <a:ea typeface="Verdana" panose="020B0604030504040204" pitchFamily="34" charset="0"/>
                <a:cs typeface="Verdana" panose="020B0604030504040204" pitchFamily="34" charset="0"/>
              </a:rPr>
              <a:t>2x5 kleden tabernakel</a:t>
            </a:r>
          </a:p>
          <a:p>
            <a:pPr algn="ctr"/>
            <a:endParaRPr lang="nl-NL" dirty="0">
              <a:latin typeface="Verdana" panose="020B0604030504040204" pitchFamily="34" charset="0"/>
              <a:ea typeface="Verdana" panose="020B0604030504040204" pitchFamily="34" charset="0"/>
              <a:cs typeface="Verdana" panose="020B0604030504040204" pitchFamily="34" charset="0"/>
            </a:endParaRPr>
          </a:p>
        </p:txBody>
      </p:sp>
      <p:sp>
        <p:nvSpPr>
          <p:cNvPr id="9" name="Tekstvak 8"/>
          <p:cNvSpPr txBox="1"/>
          <p:nvPr/>
        </p:nvSpPr>
        <p:spPr>
          <a:xfrm>
            <a:off x="4860032" y="787926"/>
            <a:ext cx="3888000" cy="1754326"/>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endParaRPr lang="nl-NL" sz="2400" b="1" dirty="0" smtClean="0">
              <a:latin typeface="Verdana" panose="020B0604030504040204" pitchFamily="34" charset="0"/>
              <a:ea typeface="Verdana" panose="020B0604030504040204" pitchFamily="34" charset="0"/>
              <a:cs typeface="Verdana" panose="020B0604030504040204" pitchFamily="34" charset="0"/>
            </a:endParaRPr>
          </a:p>
          <a:p>
            <a:pPr algn="ctr"/>
            <a:r>
              <a:rPr lang="nl-NL" sz="2400" b="1" dirty="0" smtClean="0">
                <a:latin typeface="Verdana" panose="020B0604030504040204" pitchFamily="34" charset="0"/>
                <a:ea typeface="Verdana" panose="020B0604030504040204" pitchFamily="34" charset="0"/>
                <a:cs typeface="Verdana" panose="020B0604030504040204" pitchFamily="34" charset="0"/>
              </a:rPr>
              <a:t>VIER</a:t>
            </a:r>
          </a:p>
          <a:p>
            <a:pPr algn="ctr"/>
            <a:r>
              <a:rPr lang="nl-NL" sz="2000" b="1" dirty="0" smtClean="0">
                <a:latin typeface="Verdana" panose="020B0604030504040204" pitchFamily="34" charset="0"/>
                <a:ea typeface="Verdana" panose="020B0604030504040204" pitchFamily="34" charset="0"/>
                <a:cs typeface="Verdana" panose="020B0604030504040204" pitchFamily="34" charset="0"/>
              </a:rPr>
              <a:t>De vier hoeken der aarde</a:t>
            </a:r>
          </a:p>
          <a:p>
            <a:pPr algn="ctr"/>
            <a:r>
              <a:rPr lang="nl-NL" sz="2000" b="1" dirty="0" smtClean="0">
                <a:latin typeface="Verdana" panose="020B0604030504040204" pitchFamily="34" charset="0"/>
                <a:ea typeface="Verdana" panose="020B0604030504040204" pitchFamily="34" charset="0"/>
                <a:cs typeface="Verdana" panose="020B0604030504040204" pitchFamily="34" charset="0"/>
              </a:rPr>
              <a:t>De vier windstreken</a:t>
            </a:r>
          </a:p>
          <a:p>
            <a:pPr algn="ctr"/>
            <a:r>
              <a:rPr lang="nl-NL" sz="2000" b="1" dirty="0" smtClean="0">
                <a:latin typeface="Verdana" panose="020B0604030504040204" pitchFamily="34" charset="0"/>
                <a:ea typeface="Verdana" panose="020B0604030504040204" pitchFamily="34" charset="0"/>
                <a:cs typeface="Verdana" panose="020B0604030504040204" pitchFamily="34" charset="0"/>
              </a:rPr>
              <a:t>De hele aarde</a:t>
            </a:r>
            <a:endParaRPr lang="nl-NL"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317043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4570412" y="-1984"/>
            <a:ext cx="4572000" cy="5688000"/>
          </a:xfrm>
          <a:prstGeom prst="rect">
            <a:avLst/>
          </a:prstGeom>
          <a:solidFill>
            <a:schemeClr val="tx1"/>
          </a:solidFill>
        </p:spPr>
        <p:txBody>
          <a:bodyPr wrap="square">
            <a:spAutoFit/>
          </a:bodyPr>
          <a:lstStyle/>
          <a:p>
            <a:r>
              <a:rPr lang="nl-NL" sz="1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Marcus 8 </a:t>
            </a:r>
          </a:p>
          <a:p>
            <a:r>
              <a:rPr lang="nl-NL"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8</a:t>
            </a:r>
            <a:r>
              <a:rPr lang="nl-NL" sz="14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a:t>
            </a:r>
            <a:r>
              <a:rPr lang="nl-NL"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In </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die dagen, toen er weder een grote schare bijeen was en zij niets te eten hadden, riep Hij zijn discipelen tot Zich en </a:t>
            </a:r>
            <a:r>
              <a:rPr lang="nl-NL" sz="14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 tot hen: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Ik heb medelijden met de schare, want zij zijn nu reeds drie dagen bij Mij gebleven en hebben niets te eten;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en indien Ik hen zonder voedsel naar huis laat gaan, zullen zij onderweg bezwijken, en sommigen van hen zijn van ver weg.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En zijn discipelen antwoordden Hem: Vanwaar zal iemand dezen hier in een eenzame streek met broden kunnen verzadigen?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5</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En Hij vroeg hun: Hoeveel broden hebt gij? Zij zeiden: </a:t>
            </a:r>
            <a:r>
              <a:rPr lang="nl-NL" sz="1400" b="1" dirty="0">
                <a:solidFill>
                  <a:schemeClr val="bg1"/>
                </a:solidFill>
                <a:latin typeface="Verdana" panose="020B0604030504040204" pitchFamily="34" charset="0"/>
                <a:ea typeface="Verdana" panose="020B0604030504040204" pitchFamily="34" charset="0"/>
                <a:cs typeface="Verdana" panose="020B0604030504040204" pitchFamily="34" charset="0"/>
              </a:rPr>
              <a:t>Zeven</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6</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En Hij gaf aan de schare bevel op de grond te gaan zitten. En Hij nam de zeven broden, dankte, brak ze en gaf ze aan zijn discipelen om ze hun voor te zetten, en zij zetten ze voor aan de schare.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7</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En zij hadden </a:t>
            </a:r>
            <a:r>
              <a:rPr lang="nl-NL" sz="1400" b="1" dirty="0">
                <a:solidFill>
                  <a:schemeClr val="bg1"/>
                </a:solidFill>
                <a:latin typeface="Verdana" panose="020B0604030504040204" pitchFamily="34" charset="0"/>
                <a:ea typeface="Verdana" panose="020B0604030504040204" pitchFamily="34" charset="0"/>
                <a:cs typeface="Verdana" panose="020B0604030504040204" pitchFamily="34" charset="0"/>
              </a:rPr>
              <a:t>enkele visjes</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 en nadat Hij daarbij de ​zegen​ had uitgesproken, </a:t>
            </a:r>
            <a:r>
              <a:rPr lang="nl-NL" sz="14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 Hij, dat zij ook die moesten voorzetten.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8</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En zij aten en werden verzadigd en zij raapten het overschot der brokken op, zeven korven.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9</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En het waren er ongeveer vierduizend en Hij zond hen weg.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10</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En terstond ging Hij met zijn discipelen in het schip en kwam in het gebied van </a:t>
            </a:r>
            <a:r>
              <a:rPr lang="nl-NL" sz="1400" dirty="0" err="1">
                <a:solidFill>
                  <a:schemeClr val="bg1"/>
                </a:solidFill>
                <a:latin typeface="Verdana" panose="020B0604030504040204" pitchFamily="34" charset="0"/>
                <a:ea typeface="Verdana" panose="020B0604030504040204" pitchFamily="34" charset="0"/>
                <a:cs typeface="Verdana" panose="020B0604030504040204" pitchFamily="34" charset="0"/>
              </a:rPr>
              <a:t>Dalmanuta</a:t>
            </a:r>
            <a:r>
              <a:rPr lang="nl-NL"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hthoek 1"/>
          <p:cNvSpPr/>
          <p:nvPr/>
        </p:nvSpPr>
        <p:spPr>
          <a:xfrm>
            <a:off x="327" y="0"/>
            <a:ext cx="4572000" cy="568800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pPr lvl="0"/>
            <a:r>
              <a:rPr lang="nl-NL" sz="1400" b="1" dirty="0">
                <a:solidFill>
                  <a:prstClr val="white"/>
                </a:solidFill>
                <a:latin typeface="Verdana" panose="020B0604030504040204" pitchFamily="34" charset="0"/>
                <a:ea typeface="Verdana" panose="020B0604030504040204" pitchFamily="34" charset="0"/>
                <a:cs typeface="Verdana" panose="020B0604030504040204" pitchFamily="34" charset="0"/>
              </a:rPr>
              <a:t>Marcus 6 </a:t>
            </a:r>
          </a:p>
          <a:p>
            <a:pPr lvl="0"/>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35</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En toen het reeds laat geworden was, kwamen zijn discipelen tot Hem en zeiden: De plaats (hier) is eenzaam en het is reeds laat. </a:t>
            </a:r>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36</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Zend hen ​weg, dan kunnen zij naar de gehuchten en dorpen in de omtrek gaan om voedsel voor zich te kopen. </a:t>
            </a:r>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37</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Maar Hij antwoordde hun en </a:t>
            </a:r>
            <a:r>
              <a:rPr lang="nl-NL" sz="1400" dirty="0" err="1">
                <a:solidFill>
                  <a:prstClr val="white"/>
                </a:solidFill>
                <a:latin typeface="Verdana" panose="020B0604030504040204" pitchFamily="34" charset="0"/>
                <a:ea typeface="Verdana" panose="020B0604030504040204" pitchFamily="34" charset="0"/>
                <a:cs typeface="Verdana" panose="020B0604030504040204" pitchFamily="34" charset="0"/>
              </a:rPr>
              <a:t>zeide</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 Geeft gij hun te eten. En zij zeiden tot Hem: Zullen wij dan voor tweehonderd schellingen brood gaan kopen en hun te eten geven? </a:t>
            </a:r>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38</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Hij </a:t>
            </a:r>
            <a:r>
              <a:rPr lang="nl-NL" sz="1400" dirty="0" err="1">
                <a:solidFill>
                  <a:prstClr val="white"/>
                </a:solidFill>
                <a:latin typeface="Verdana" panose="020B0604030504040204" pitchFamily="34" charset="0"/>
                <a:ea typeface="Verdana" panose="020B0604030504040204" pitchFamily="34" charset="0"/>
                <a:cs typeface="Verdana" panose="020B0604030504040204" pitchFamily="34" charset="0"/>
              </a:rPr>
              <a:t>zeide</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 tot hen: Hoeveel broden hebt gij? Gaat eens zien! En toen zij het nagegaan hadden, zeiden zij: </a:t>
            </a:r>
            <a:r>
              <a:rPr lang="nl-NL" sz="1400" b="1" dirty="0">
                <a:solidFill>
                  <a:prstClr val="white"/>
                </a:solidFill>
                <a:latin typeface="Verdana" panose="020B0604030504040204" pitchFamily="34" charset="0"/>
                <a:ea typeface="Verdana" panose="020B0604030504040204" pitchFamily="34" charset="0"/>
                <a:cs typeface="Verdana" panose="020B0604030504040204" pitchFamily="34" charset="0"/>
              </a:rPr>
              <a:t>Vijf, en twee vissen</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39</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En Hij droeg hun op, dat allen groepsgewijze moesten gaan zitten op het groene gras.</a:t>
            </a:r>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40</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En zij gingen zitten in groepen van honderd en van vijftig. </a:t>
            </a:r>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41</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En Hij nam de vijf broden en de twee vissen, zag op naar de hemel, sprak de ​zegen​ uit en brak de broden en gaf ze aan de discipelen, dat die ze hun zouden voorzetten, en de twee vissen verdeelde Hij onder allen. </a:t>
            </a:r>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42</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En zij aten allen en werden verzadigd. </a:t>
            </a:r>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43</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En zij raapten de brokken op, twaalf manden vol, en ook van de vissen. </a:t>
            </a:r>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44</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En die de broden gegeten hadden, waren vijfduizend man.</a:t>
            </a:r>
          </a:p>
        </p:txBody>
      </p:sp>
      <p:graphicFrame>
        <p:nvGraphicFramePr>
          <p:cNvPr id="8" name="Tabel 7"/>
          <p:cNvGraphicFramePr>
            <a:graphicFrameLocks noGrp="1"/>
          </p:cNvGraphicFramePr>
          <p:nvPr>
            <p:extLst>
              <p:ext uri="{D42A27DB-BD31-4B8C-83A1-F6EECF244321}">
                <p14:modId xmlns:p14="http://schemas.microsoft.com/office/powerpoint/2010/main" val="3665439766"/>
              </p:ext>
            </p:extLst>
          </p:nvPr>
        </p:nvGraphicFramePr>
        <p:xfrm>
          <a:off x="18604" y="5698716"/>
          <a:ext cx="9107999" cy="741680"/>
        </p:xfrm>
        <a:graphic>
          <a:graphicData uri="http://schemas.openxmlformats.org/drawingml/2006/table">
            <a:tbl>
              <a:tblPr firstRow="1" bandRow="1">
                <a:tableStyleId>{00A15C55-8517-42AA-B614-E9B94910E393}</a:tableStyleId>
              </a:tblPr>
              <a:tblGrid>
                <a:gridCol w="1613801"/>
                <a:gridCol w="3747099"/>
                <a:gridCol w="3747099"/>
              </a:tblGrid>
              <a:tr h="370840">
                <a:tc rowSpan="2">
                  <a:txBody>
                    <a:bodyPr/>
                    <a:lstStyle/>
                    <a:p>
                      <a:pPr algn="ctr"/>
                      <a:r>
                        <a:rPr lang="nl-NL" sz="3200" b="1" dirty="0" smtClean="0">
                          <a:solidFill>
                            <a:schemeClr val="bg1"/>
                          </a:solidFill>
                          <a:latin typeface="+mn-lt"/>
                          <a:ea typeface="+mn-ea"/>
                          <a:cs typeface="+mn-cs"/>
                        </a:rPr>
                        <a:t>3</a:t>
                      </a:r>
                      <a:endParaRPr lang="nl-NL" sz="3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2">
                        <a:lumMod val="50000"/>
                      </a:schemeClr>
                    </a:solidFill>
                  </a:tcPr>
                </a:tc>
                <a:tc>
                  <a:txBody>
                    <a:bodyPr/>
                    <a:lstStyle/>
                    <a:p>
                      <a:r>
                        <a:rPr lang="nl-NL" dirty="0" smtClean="0">
                          <a:solidFill>
                            <a:schemeClr val="bg1"/>
                          </a:solidFill>
                        </a:rPr>
                        <a:t>MARCUS</a:t>
                      </a:r>
                      <a:r>
                        <a:rPr lang="nl-NL" baseline="0" dirty="0" smtClean="0">
                          <a:solidFill>
                            <a:schemeClr val="bg1"/>
                          </a:solidFill>
                        </a:rPr>
                        <a:t> 6</a:t>
                      </a:r>
                      <a:endParaRPr lang="nl-NL"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solidFill>
                      <a:schemeClr val="tx2">
                        <a:lumMod val="50000"/>
                      </a:schemeClr>
                    </a:solidFill>
                  </a:tcPr>
                </a:tc>
                <a:tc>
                  <a:txBody>
                    <a:bodyPr/>
                    <a:lstStyle/>
                    <a:p>
                      <a:r>
                        <a:rPr lang="nl-NL" dirty="0" smtClean="0">
                          <a:solidFill>
                            <a:schemeClr val="bg1"/>
                          </a:solidFill>
                        </a:rPr>
                        <a:t>MARCUS 8</a:t>
                      </a:r>
                      <a:endParaRPr lang="nl-NL"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solidFill>
                      <a:schemeClr val="tx2">
                        <a:lumMod val="50000"/>
                      </a:schemeClr>
                    </a:solidFill>
                  </a:tcPr>
                </a:tc>
              </a:tr>
              <a:tr h="370840">
                <a:tc vMerge="1">
                  <a:txBody>
                    <a:bodyPr/>
                    <a:lstStyle/>
                    <a:p>
                      <a:endParaRPr lang="nl-NL" dirty="0"/>
                    </a:p>
                  </a:txBody>
                  <a:tcPr/>
                </a:tc>
                <a:tc>
                  <a:txBody>
                    <a:bodyPr/>
                    <a:lstStyle/>
                    <a:p>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5 broden en 2 vissen</a:t>
                      </a:r>
                      <a:endParaRPr lang="nl-NL"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solidFill>
                      <a:schemeClr val="tx2">
                        <a:lumMod val="50000"/>
                      </a:schemeClr>
                    </a:solidFill>
                  </a:tcPr>
                </a:tc>
                <a:tc>
                  <a:txBody>
                    <a:bodyPr/>
                    <a:lstStyle/>
                    <a:p>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7 broden en enkele visjes</a:t>
                      </a:r>
                      <a:endParaRPr lang="nl-NL"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solidFill>
                      <a:schemeClr val="tx2">
                        <a:lumMod val="50000"/>
                      </a:schemeClr>
                    </a:solidFill>
                  </a:tcPr>
                </a:tc>
              </a:tr>
            </a:tbl>
          </a:graphicData>
        </a:graphic>
      </p:graphicFrame>
      <p:graphicFrame>
        <p:nvGraphicFramePr>
          <p:cNvPr id="6" name="Tabel 5"/>
          <p:cNvGraphicFramePr>
            <a:graphicFrameLocks noGrp="1"/>
          </p:cNvGraphicFramePr>
          <p:nvPr>
            <p:extLst>
              <p:ext uri="{D42A27DB-BD31-4B8C-83A1-F6EECF244321}">
                <p14:modId xmlns:p14="http://schemas.microsoft.com/office/powerpoint/2010/main" val="2148410263"/>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1-10</a:t>
                      </a:r>
                    </a:p>
                    <a:p>
                      <a:pPr algn="ctr"/>
                      <a:r>
                        <a:rPr lang="nl-NL" sz="1000" dirty="0" smtClean="0">
                          <a:solidFill>
                            <a:schemeClr val="bg1"/>
                          </a:solidFill>
                        </a:rPr>
                        <a:t>4000</a:t>
                      </a: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
        <p:nvSpPr>
          <p:cNvPr id="7" name="Tekstvak 6"/>
          <p:cNvSpPr txBox="1"/>
          <p:nvPr/>
        </p:nvSpPr>
        <p:spPr>
          <a:xfrm>
            <a:off x="360371" y="330329"/>
            <a:ext cx="3888000" cy="2954655"/>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endParaRPr lang="nl-NL" sz="2400" b="1" dirty="0" smtClean="0">
              <a:latin typeface="Verdana" panose="020B0604030504040204" pitchFamily="34" charset="0"/>
              <a:ea typeface="Verdana" panose="020B0604030504040204" pitchFamily="34" charset="0"/>
              <a:cs typeface="Verdana" panose="020B0604030504040204" pitchFamily="34" charset="0"/>
            </a:endParaRPr>
          </a:p>
          <a:p>
            <a:pPr algn="ctr"/>
            <a:r>
              <a:rPr lang="nl-NL" sz="2400" b="1" dirty="0" smtClean="0">
                <a:latin typeface="Verdana" panose="020B0604030504040204" pitchFamily="34" charset="0"/>
                <a:ea typeface="Verdana" panose="020B0604030504040204" pitchFamily="34" charset="0"/>
                <a:cs typeface="Verdana" panose="020B0604030504040204" pitchFamily="34" charset="0"/>
              </a:rPr>
              <a:t>VIJF</a:t>
            </a:r>
          </a:p>
          <a:p>
            <a:pPr algn="ctr"/>
            <a:r>
              <a:rPr lang="nl-NL" sz="2000" b="1" dirty="0" smtClean="0">
                <a:latin typeface="Verdana" panose="020B0604030504040204" pitchFamily="34" charset="0"/>
                <a:ea typeface="Verdana" panose="020B0604030504040204" pitchFamily="34" charset="0"/>
                <a:cs typeface="Verdana" panose="020B0604030504040204" pitchFamily="34" charset="0"/>
              </a:rPr>
              <a:t>2x5 geboden</a:t>
            </a:r>
          </a:p>
          <a:p>
            <a:pPr algn="ctr"/>
            <a:r>
              <a:rPr lang="nl-NL" sz="2000" b="1" dirty="0" smtClean="0">
                <a:latin typeface="Verdana" panose="020B0604030504040204" pitchFamily="34" charset="0"/>
                <a:ea typeface="Verdana" panose="020B0604030504040204" pitchFamily="34" charset="0"/>
                <a:cs typeface="Verdana" panose="020B0604030504040204" pitchFamily="34" charset="0"/>
              </a:rPr>
              <a:t>5 soorten offers</a:t>
            </a:r>
          </a:p>
          <a:p>
            <a:pPr algn="ctr"/>
            <a:r>
              <a:rPr lang="nl-NL" sz="2000" b="1" dirty="0" smtClean="0">
                <a:latin typeface="Verdana" panose="020B0604030504040204" pitchFamily="34" charset="0"/>
                <a:ea typeface="Verdana" panose="020B0604030504040204" pitchFamily="34" charset="0"/>
                <a:cs typeface="Verdana" panose="020B0604030504040204" pitchFamily="34" charset="0"/>
              </a:rPr>
              <a:t>5 boeken in de Psalmen</a:t>
            </a:r>
          </a:p>
          <a:p>
            <a:pPr algn="ctr"/>
            <a:r>
              <a:rPr lang="nl-NL" sz="2000" b="1" dirty="0" smtClean="0">
                <a:latin typeface="Verdana" panose="020B0604030504040204" pitchFamily="34" charset="0"/>
                <a:ea typeface="Verdana" panose="020B0604030504040204" pitchFamily="34" charset="0"/>
                <a:cs typeface="Verdana" panose="020B0604030504040204" pitchFamily="34" charset="0"/>
              </a:rPr>
              <a:t>5</a:t>
            </a:r>
            <a:r>
              <a:rPr lang="nl-NL" sz="2000" b="1" baseline="30000" dirty="0" smtClean="0">
                <a:latin typeface="Verdana" panose="020B0604030504040204" pitchFamily="34" charset="0"/>
                <a:ea typeface="Verdana" panose="020B0604030504040204" pitchFamily="34" charset="0"/>
                <a:cs typeface="Verdana" panose="020B0604030504040204" pitchFamily="34" charset="0"/>
              </a:rPr>
              <a:t>e</a:t>
            </a:r>
            <a:r>
              <a:rPr lang="nl-NL" sz="2000" b="1" dirty="0" smtClean="0">
                <a:latin typeface="Verdana" panose="020B0604030504040204" pitchFamily="34" charset="0"/>
                <a:ea typeface="Verdana" panose="020B0604030504040204" pitchFamily="34" charset="0"/>
                <a:cs typeface="Verdana" panose="020B0604030504040204" pitchFamily="34" charset="0"/>
              </a:rPr>
              <a:t> boek: 107-150</a:t>
            </a:r>
          </a:p>
          <a:p>
            <a:pPr algn="ctr"/>
            <a:r>
              <a:rPr lang="nl-NL" sz="2000" b="1" dirty="0">
                <a:latin typeface="Verdana" panose="020B0604030504040204" pitchFamily="34" charset="0"/>
                <a:ea typeface="Verdana" panose="020B0604030504040204" pitchFamily="34" charset="0"/>
                <a:cs typeface="Verdana" panose="020B0604030504040204" pitchFamily="34" charset="0"/>
              </a:rPr>
              <a:t>h</a:t>
            </a:r>
            <a:r>
              <a:rPr lang="nl-NL" sz="2000" b="1" dirty="0" smtClean="0">
                <a:latin typeface="Verdana" panose="020B0604030504040204" pitchFamily="34" charset="0"/>
                <a:ea typeface="Verdana" panose="020B0604030504040204" pitchFamily="34" charset="0"/>
                <a:cs typeface="Verdana" panose="020B0604030504040204" pitchFamily="34" charset="0"/>
              </a:rPr>
              <a:t>eel Israël behouden</a:t>
            </a:r>
          </a:p>
          <a:p>
            <a:pPr algn="ctr"/>
            <a:r>
              <a:rPr lang="nl-NL" sz="2000" b="1" dirty="0" smtClean="0">
                <a:latin typeface="Verdana" panose="020B0604030504040204" pitchFamily="34" charset="0"/>
                <a:ea typeface="Verdana" panose="020B0604030504040204" pitchFamily="34" charset="0"/>
                <a:cs typeface="Verdana" panose="020B0604030504040204" pitchFamily="34" charset="0"/>
              </a:rPr>
              <a:t>2x5 kleden tabernakel</a:t>
            </a:r>
          </a:p>
          <a:p>
            <a:pPr algn="ctr"/>
            <a:endParaRPr lang="nl-NL" dirty="0">
              <a:latin typeface="Verdana" panose="020B0604030504040204" pitchFamily="34" charset="0"/>
              <a:ea typeface="Verdana" panose="020B0604030504040204" pitchFamily="34" charset="0"/>
              <a:cs typeface="Verdana" panose="020B0604030504040204" pitchFamily="34" charset="0"/>
            </a:endParaRPr>
          </a:p>
        </p:txBody>
      </p:sp>
      <p:sp>
        <p:nvSpPr>
          <p:cNvPr id="9" name="Tekstvak 8"/>
          <p:cNvSpPr txBox="1"/>
          <p:nvPr/>
        </p:nvSpPr>
        <p:spPr>
          <a:xfrm>
            <a:off x="4860032" y="330329"/>
            <a:ext cx="3888000" cy="1200329"/>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endParaRPr lang="nl-NL" sz="2400" b="1" dirty="0" smtClean="0">
              <a:latin typeface="Verdana" panose="020B0604030504040204" pitchFamily="34" charset="0"/>
              <a:ea typeface="Verdana" panose="020B0604030504040204" pitchFamily="34" charset="0"/>
              <a:cs typeface="Verdana" panose="020B0604030504040204" pitchFamily="34" charset="0"/>
            </a:endParaRPr>
          </a:p>
          <a:p>
            <a:pPr algn="ctr"/>
            <a:r>
              <a:rPr lang="nl-NL" sz="2400" b="1" dirty="0" smtClean="0">
                <a:latin typeface="Verdana" panose="020B0604030504040204" pitchFamily="34" charset="0"/>
                <a:ea typeface="Verdana" panose="020B0604030504040204" pitchFamily="34" charset="0"/>
                <a:cs typeface="Verdana" panose="020B0604030504040204" pitchFamily="34" charset="0"/>
              </a:rPr>
              <a:t>ZEVEN</a:t>
            </a:r>
            <a:endParaRPr lang="nl-NL" sz="2400" b="1" dirty="0">
              <a:latin typeface="Verdana" panose="020B0604030504040204" pitchFamily="34" charset="0"/>
              <a:ea typeface="Verdana" panose="020B0604030504040204" pitchFamily="34" charset="0"/>
              <a:cs typeface="Verdana" panose="020B0604030504040204" pitchFamily="34" charset="0"/>
            </a:endParaRPr>
          </a:p>
          <a:p>
            <a:pPr algn="ctr"/>
            <a:r>
              <a:rPr lang="nl-NL" sz="2400" b="1" dirty="0" smtClean="0">
                <a:latin typeface="Verdana" panose="020B0604030504040204" pitchFamily="34" charset="0"/>
                <a:ea typeface="Verdana" panose="020B0604030504040204" pitchFamily="34" charset="0"/>
                <a:cs typeface="Verdana" panose="020B0604030504040204" pitchFamily="34" charset="0"/>
              </a:rPr>
              <a:t>compleetheid</a:t>
            </a:r>
          </a:p>
        </p:txBody>
      </p:sp>
    </p:spTree>
    <p:extLst>
      <p:ext uri="{BB962C8B-B14F-4D97-AF65-F5344CB8AC3E}">
        <p14:creationId xmlns:p14="http://schemas.microsoft.com/office/powerpoint/2010/main" val="35087264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1212" y="-27386"/>
            <a:ext cx="9180000" cy="6032421"/>
          </a:xfrm>
          <a:prstGeom prst="rect">
            <a:avLst/>
          </a:prstGeom>
          <a:solidFill>
            <a:schemeClr val="tx2">
              <a:lumMod val="50000"/>
            </a:schemeClr>
          </a:solidFill>
        </p:spPr>
        <p:style>
          <a:lnRef idx="0">
            <a:schemeClr val="accent2"/>
          </a:lnRef>
          <a:fillRef idx="3">
            <a:schemeClr val="accent2"/>
          </a:fillRef>
          <a:effectRef idx="3">
            <a:schemeClr val="accent2"/>
          </a:effectRef>
          <a:fontRef idx="minor">
            <a:schemeClr val="lt1"/>
          </a:fontRef>
        </p:style>
        <p:txBody>
          <a:bodyPr wrap="square">
            <a:spAutoFit/>
          </a:bodyPr>
          <a:lstStyle/>
          <a:p>
            <a:pPr lvl="0"/>
            <a:r>
              <a:rPr lang="nl-NL" sz="1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Gen.46:26</a:t>
            </a:r>
          </a:p>
          <a:p>
            <a:pPr lvl="0" algn="r"/>
            <a:r>
              <a:rPr lang="he-IL" sz="3600" b="1" dirty="0">
                <a:solidFill>
                  <a:schemeClr val="bg1"/>
                </a:solidFill>
                <a:cs typeface="+mj-cs"/>
              </a:rPr>
              <a:t>כָּל-הַ</a:t>
            </a:r>
            <a:r>
              <a:rPr lang="he-IL" sz="3600" b="1" dirty="0">
                <a:solidFill>
                  <a:srgbClr val="FFFF00"/>
                </a:solidFill>
                <a:cs typeface="+mj-cs"/>
              </a:rPr>
              <a:t>נֶּפֶש</a:t>
            </a:r>
            <a:r>
              <a:rPr lang="he-IL" sz="3600" b="1" dirty="0">
                <a:solidFill>
                  <a:schemeClr val="bg1"/>
                </a:solidFill>
                <a:cs typeface="+mj-cs"/>
              </a:rPr>
              <a:t>ׁ הַבָּאָה לְיַעֲקֹב </a:t>
            </a:r>
            <a:r>
              <a:rPr lang="he-IL" sz="3600" b="1" dirty="0" smtClean="0">
                <a:solidFill>
                  <a:schemeClr val="bg1"/>
                </a:solidFill>
                <a:cs typeface="+mj-cs"/>
              </a:rPr>
              <a:t>מִצְרַיְמָה </a:t>
            </a:r>
            <a:r>
              <a:rPr lang="he-IL" sz="3600" b="1" dirty="0">
                <a:solidFill>
                  <a:schemeClr val="bg1"/>
                </a:solidFill>
                <a:cs typeface="+mj-cs"/>
              </a:rPr>
              <a:t>יֹצְאֵי </a:t>
            </a:r>
            <a:r>
              <a:rPr lang="he-IL" sz="3600" b="1" dirty="0" smtClean="0">
                <a:solidFill>
                  <a:schemeClr val="bg1"/>
                </a:solidFill>
                <a:cs typeface="+mj-cs"/>
              </a:rPr>
              <a:t>יְרֵכוֹ</a:t>
            </a:r>
            <a:endParaRPr lang="nl-NL" sz="3600" b="1" dirty="0" smtClean="0">
              <a:solidFill>
                <a:schemeClr val="bg1"/>
              </a:solidFill>
              <a:cs typeface="+mj-cs"/>
            </a:endParaRPr>
          </a:p>
          <a:p>
            <a:pPr lvl="0" algn="r"/>
            <a:r>
              <a:rPr lang="he-IL" sz="3600" b="1" dirty="0" smtClean="0">
                <a:solidFill>
                  <a:schemeClr val="bg1"/>
                </a:solidFill>
                <a:cs typeface="+mj-cs"/>
              </a:rPr>
              <a:t>מִלְּבַד </a:t>
            </a:r>
            <a:r>
              <a:rPr lang="he-IL" sz="3600" b="1" dirty="0">
                <a:solidFill>
                  <a:schemeClr val="bg1"/>
                </a:solidFill>
                <a:cs typeface="+mj-cs"/>
              </a:rPr>
              <a:t>נְשֵׁי </a:t>
            </a:r>
            <a:r>
              <a:rPr lang="he-IL" sz="3600" b="1" dirty="0" smtClean="0">
                <a:solidFill>
                  <a:schemeClr val="bg1"/>
                </a:solidFill>
                <a:cs typeface="+mj-cs"/>
              </a:rPr>
              <a:t>בְנֵי-יַעֲקֹב-כָּל-</a:t>
            </a:r>
            <a:r>
              <a:rPr lang="he-IL" sz="3600" b="1" dirty="0" smtClean="0">
                <a:solidFill>
                  <a:srgbClr val="FFFF00"/>
                </a:solidFill>
                <a:cs typeface="+mj-cs"/>
              </a:rPr>
              <a:t>נֶפֶש</a:t>
            </a:r>
            <a:r>
              <a:rPr lang="he-IL" sz="3600" b="1" dirty="0" smtClean="0">
                <a:solidFill>
                  <a:schemeClr val="bg1"/>
                </a:solidFill>
                <a:cs typeface="+mj-cs"/>
              </a:rPr>
              <a:t>ׁ </a:t>
            </a:r>
            <a:r>
              <a:rPr lang="he-IL" sz="3600" b="1" dirty="0">
                <a:solidFill>
                  <a:schemeClr val="bg1"/>
                </a:solidFill>
                <a:cs typeface="+mj-cs"/>
              </a:rPr>
              <a:t>שִׁשִּׁים </a:t>
            </a:r>
            <a:r>
              <a:rPr lang="he-IL" sz="3600" b="1" dirty="0" smtClean="0">
                <a:solidFill>
                  <a:schemeClr val="bg1"/>
                </a:solidFill>
                <a:cs typeface="+mj-cs"/>
              </a:rPr>
              <a:t>וָשֵׁשׁ</a:t>
            </a:r>
            <a:endParaRPr lang="nl-NL" sz="3600" b="1" dirty="0" smtClean="0">
              <a:solidFill>
                <a:schemeClr val="bg1"/>
              </a:solidFill>
              <a:cs typeface="+mj-cs"/>
            </a:endParaRPr>
          </a:p>
          <a:p>
            <a:pPr lvl="0"/>
            <a:r>
              <a:rPr lang="nl-NL" sz="2000" b="1" dirty="0" smtClean="0">
                <a:solidFill>
                  <a:schemeClr val="bg1"/>
                </a:solidFill>
                <a:latin typeface="Verdana" panose="020B0604030504040204" pitchFamily="34" charset="0"/>
                <a:ea typeface="Verdana" panose="020B0604030504040204" pitchFamily="34" charset="0"/>
                <a:cs typeface="+mj-cs"/>
              </a:rPr>
              <a:t>Kol ha </a:t>
            </a:r>
            <a:r>
              <a:rPr lang="nl-NL" sz="2000" b="1" dirty="0" err="1" smtClean="0">
                <a:solidFill>
                  <a:srgbClr val="FFFF00"/>
                </a:solidFill>
                <a:latin typeface="Verdana" panose="020B0604030504040204" pitchFamily="34" charset="0"/>
                <a:ea typeface="Verdana" panose="020B0604030504040204" pitchFamily="34" charset="0"/>
                <a:cs typeface="+mj-cs"/>
              </a:rPr>
              <a:t>nèfèsj</a:t>
            </a:r>
            <a:r>
              <a:rPr lang="nl-NL" sz="2000" b="1" dirty="0" smtClean="0">
                <a:solidFill>
                  <a:schemeClr val="bg1"/>
                </a:solidFill>
                <a:latin typeface="Verdana" panose="020B0604030504040204" pitchFamily="34" charset="0"/>
                <a:ea typeface="Verdana" panose="020B0604030504040204" pitchFamily="34" charset="0"/>
                <a:cs typeface="+mj-cs"/>
              </a:rPr>
              <a:t> ha </a:t>
            </a:r>
            <a:r>
              <a:rPr lang="nl-NL" sz="2000" b="1" dirty="0" err="1" smtClean="0">
                <a:solidFill>
                  <a:schemeClr val="bg1"/>
                </a:solidFill>
                <a:latin typeface="Verdana" panose="020B0604030504040204" pitchFamily="34" charset="0"/>
                <a:ea typeface="Verdana" panose="020B0604030504040204" pitchFamily="34" charset="0"/>
                <a:cs typeface="+mj-cs"/>
              </a:rPr>
              <a:t>ba</a:t>
            </a:r>
            <a:r>
              <a:rPr lang="nl-NL" sz="2000" b="1" dirty="0" err="1" smtClean="0">
                <a:solidFill>
                  <a:schemeClr val="bg1"/>
                </a:solidFill>
                <a:latin typeface="Verdana" panose="020B0604030504040204" pitchFamily="34" charset="0"/>
                <a:ea typeface="Verdana" panose="020B0604030504040204" pitchFamily="34" charset="0"/>
                <a:cs typeface="+mj-cs"/>
              </a:rPr>
              <a:t>äh</a:t>
            </a:r>
            <a:r>
              <a:rPr lang="nl-NL" sz="2000" b="1" dirty="0" smtClean="0">
                <a:solidFill>
                  <a:schemeClr val="bg1"/>
                </a:solidFill>
                <a:latin typeface="Verdana" panose="020B0604030504040204" pitchFamily="34" charset="0"/>
                <a:ea typeface="Verdana" panose="020B0604030504040204" pitchFamily="34" charset="0"/>
                <a:cs typeface="+mj-cs"/>
              </a:rPr>
              <a:t> </a:t>
            </a:r>
            <a:r>
              <a:rPr lang="nl-NL" sz="2000" b="1" dirty="0" err="1" smtClean="0">
                <a:solidFill>
                  <a:schemeClr val="bg1"/>
                </a:solidFill>
                <a:latin typeface="Verdana" panose="020B0604030504040204" pitchFamily="34" charset="0"/>
                <a:ea typeface="Verdana" panose="020B0604030504040204" pitchFamily="34" charset="0"/>
                <a:cs typeface="+mj-cs"/>
              </a:rPr>
              <a:t>le</a:t>
            </a:r>
            <a:r>
              <a:rPr lang="nl-NL" sz="2000" b="1" dirty="0" smtClean="0">
                <a:solidFill>
                  <a:schemeClr val="bg1"/>
                </a:solidFill>
                <a:latin typeface="Verdana" panose="020B0604030504040204" pitchFamily="34" charset="0"/>
                <a:ea typeface="Verdana" panose="020B0604030504040204" pitchFamily="34" charset="0"/>
                <a:cs typeface="+mj-cs"/>
              </a:rPr>
              <a:t> </a:t>
            </a:r>
            <a:r>
              <a:rPr lang="nl-NL" sz="2000" b="1" dirty="0" err="1" smtClean="0">
                <a:solidFill>
                  <a:schemeClr val="bg1"/>
                </a:solidFill>
                <a:latin typeface="Verdana" panose="020B0604030504040204" pitchFamily="34" charset="0"/>
                <a:ea typeface="Verdana" panose="020B0604030504040204" pitchFamily="34" charset="0"/>
                <a:cs typeface="+mj-cs"/>
              </a:rPr>
              <a:t>jaäqow</a:t>
            </a:r>
            <a:r>
              <a:rPr lang="nl-NL" sz="2000" b="1" dirty="0" smtClean="0">
                <a:solidFill>
                  <a:schemeClr val="bg1"/>
                </a:solidFill>
                <a:latin typeface="Verdana" panose="020B0604030504040204" pitchFamily="34" charset="0"/>
                <a:ea typeface="Verdana" panose="020B0604030504040204" pitchFamily="34" charset="0"/>
                <a:cs typeface="+mj-cs"/>
              </a:rPr>
              <a:t> </a:t>
            </a:r>
            <a:r>
              <a:rPr lang="nl-NL" sz="2000" b="1" dirty="0" err="1" smtClean="0">
                <a:solidFill>
                  <a:schemeClr val="bg1"/>
                </a:solidFill>
                <a:latin typeface="Verdana" panose="020B0604030504040204" pitchFamily="34" charset="0"/>
                <a:ea typeface="Verdana" panose="020B0604030504040204" pitchFamily="34" charset="0"/>
                <a:cs typeface="+mj-cs"/>
              </a:rPr>
              <a:t>mitsraimah</a:t>
            </a:r>
            <a:r>
              <a:rPr lang="nl-NL" sz="2000" b="1" dirty="0" smtClean="0">
                <a:solidFill>
                  <a:schemeClr val="bg1"/>
                </a:solidFill>
                <a:latin typeface="Verdana" panose="020B0604030504040204" pitchFamily="34" charset="0"/>
                <a:ea typeface="Verdana" panose="020B0604030504040204" pitchFamily="34" charset="0"/>
                <a:cs typeface="+mj-cs"/>
              </a:rPr>
              <a:t> </a:t>
            </a:r>
            <a:r>
              <a:rPr lang="nl-NL" sz="2000" b="1" dirty="0" err="1" smtClean="0">
                <a:solidFill>
                  <a:schemeClr val="bg1"/>
                </a:solidFill>
                <a:latin typeface="Verdana" panose="020B0604030504040204" pitchFamily="34" charset="0"/>
                <a:ea typeface="Verdana" panose="020B0604030504040204" pitchFamily="34" charset="0"/>
                <a:cs typeface="+mj-cs"/>
              </a:rPr>
              <a:t>votsé</a:t>
            </a:r>
            <a:r>
              <a:rPr lang="nl-NL" sz="2000" b="1" dirty="0" smtClean="0">
                <a:solidFill>
                  <a:schemeClr val="bg1"/>
                </a:solidFill>
                <a:latin typeface="Verdana" panose="020B0604030504040204" pitchFamily="34" charset="0"/>
                <a:ea typeface="Verdana" panose="020B0604030504040204" pitchFamily="34" charset="0"/>
                <a:cs typeface="+mj-cs"/>
              </a:rPr>
              <a:t> </a:t>
            </a:r>
            <a:r>
              <a:rPr lang="nl-NL" sz="2000" b="1" dirty="0" err="1" smtClean="0">
                <a:solidFill>
                  <a:schemeClr val="bg1"/>
                </a:solidFill>
                <a:latin typeface="Verdana" panose="020B0604030504040204" pitchFamily="34" charset="0"/>
                <a:ea typeface="Verdana" panose="020B0604030504040204" pitchFamily="34" charset="0"/>
                <a:cs typeface="+mj-cs"/>
              </a:rPr>
              <a:t>jerècho</a:t>
            </a:r>
            <a:endParaRPr lang="nl-NL" sz="2000" b="1" dirty="0" smtClean="0">
              <a:solidFill>
                <a:schemeClr val="bg1"/>
              </a:solidFill>
              <a:latin typeface="Verdana" panose="020B0604030504040204" pitchFamily="34" charset="0"/>
              <a:ea typeface="Verdana" panose="020B0604030504040204" pitchFamily="34" charset="0"/>
              <a:cs typeface="+mj-cs"/>
            </a:endParaRPr>
          </a:p>
          <a:p>
            <a:pPr lvl="0"/>
            <a:r>
              <a:rPr lang="nl-NL" sz="2000" b="1" dirty="0" err="1" smtClean="0">
                <a:solidFill>
                  <a:schemeClr val="bg1"/>
                </a:solidFill>
                <a:latin typeface="Verdana" panose="020B0604030504040204" pitchFamily="34" charset="0"/>
                <a:ea typeface="Verdana" panose="020B0604030504040204" pitchFamily="34" charset="0"/>
                <a:cs typeface="+mj-cs"/>
              </a:rPr>
              <a:t>Milwad</a:t>
            </a:r>
            <a:r>
              <a:rPr lang="nl-NL" sz="2000" b="1" dirty="0" smtClean="0">
                <a:solidFill>
                  <a:schemeClr val="bg1"/>
                </a:solidFill>
                <a:latin typeface="Verdana" panose="020B0604030504040204" pitchFamily="34" charset="0"/>
                <a:ea typeface="Verdana" panose="020B0604030504040204" pitchFamily="34" charset="0"/>
                <a:cs typeface="+mj-cs"/>
              </a:rPr>
              <a:t> </a:t>
            </a:r>
            <a:r>
              <a:rPr lang="nl-NL" sz="2000" b="1" dirty="0" err="1" smtClean="0">
                <a:solidFill>
                  <a:schemeClr val="bg1"/>
                </a:solidFill>
                <a:latin typeface="Verdana" panose="020B0604030504040204" pitchFamily="34" charset="0"/>
                <a:ea typeface="Verdana" panose="020B0604030504040204" pitchFamily="34" charset="0"/>
                <a:cs typeface="+mj-cs"/>
              </a:rPr>
              <a:t>nesjé</a:t>
            </a:r>
            <a:r>
              <a:rPr lang="nl-NL" sz="2000" b="1" dirty="0" smtClean="0">
                <a:solidFill>
                  <a:schemeClr val="bg1"/>
                </a:solidFill>
                <a:latin typeface="Verdana" panose="020B0604030504040204" pitchFamily="34" charset="0"/>
                <a:ea typeface="Verdana" panose="020B0604030504040204" pitchFamily="34" charset="0"/>
                <a:cs typeface="+mj-cs"/>
              </a:rPr>
              <a:t> </a:t>
            </a:r>
            <a:r>
              <a:rPr lang="nl-NL" sz="2000" b="1" dirty="0" err="1" smtClean="0">
                <a:solidFill>
                  <a:schemeClr val="bg1"/>
                </a:solidFill>
                <a:latin typeface="Verdana" panose="020B0604030504040204" pitchFamily="34" charset="0"/>
                <a:ea typeface="Verdana" panose="020B0604030504040204" pitchFamily="34" charset="0"/>
                <a:cs typeface="+mj-cs"/>
              </a:rPr>
              <a:t>wené</a:t>
            </a:r>
            <a:r>
              <a:rPr lang="nl-NL" sz="2000" b="1" dirty="0" smtClean="0">
                <a:solidFill>
                  <a:schemeClr val="bg1"/>
                </a:solidFill>
                <a:latin typeface="Verdana" panose="020B0604030504040204" pitchFamily="34" charset="0"/>
                <a:ea typeface="Verdana" panose="020B0604030504040204" pitchFamily="34" charset="0"/>
                <a:cs typeface="+mj-cs"/>
              </a:rPr>
              <a:t> </a:t>
            </a:r>
            <a:r>
              <a:rPr lang="nl-NL" sz="2000" b="1" dirty="0" err="1" smtClean="0">
                <a:solidFill>
                  <a:schemeClr val="bg1"/>
                </a:solidFill>
                <a:latin typeface="Verdana" panose="020B0604030504040204" pitchFamily="34" charset="0"/>
                <a:ea typeface="Verdana" panose="020B0604030504040204" pitchFamily="34" charset="0"/>
                <a:cs typeface="+mj-cs"/>
              </a:rPr>
              <a:t>jaäqow</a:t>
            </a:r>
            <a:r>
              <a:rPr lang="nl-NL" sz="2000" b="1" dirty="0" smtClean="0">
                <a:solidFill>
                  <a:schemeClr val="bg1"/>
                </a:solidFill>
                <a:latin typeface="Verdana" panose="020B0604030504040204" pitchFamily="34" charset="0"/>
                <a:ea typeface="Verdana" panose="020B0604030504040204" pitchFamily="34" charset="0"/>
                <a:cs typeface="+mj-cs"/>
              </a:rPr>
              <a:t> kol </a:t>
            </a:r>
            <a:r>
              <a:rPr lang="nl-NL" sz="2000" b="1" dirty="0" err="1" smtClean="0">
                <a:solidFill>
                  <a:srgbClr val="FFFF00"/>
                </a:solidFill>
                <a:latin typeface="Verdana" panose="020B0604030504040204" pitchFamily="34" charset="0"/>
                <a:ea typeface="Verdana" panose="020B0604030504040204" pitchFamily="34" charset="0"/>
                <a:cs typeface="+mj-cs"/>
              </a:rPr>
              <a:t>nèfèsj</a:t>
            </a:r>
            <a:r>
              <a:rPr lang="nl-NL" sz="2000" b="1" dirty="0" smtClean="0">
                <a:solidFill>
                  <a:schemeClr val="bg1"/>
                </a:solidFill>
                <a:latin typeface="Verdana" panose="020B0604030504040204" pitchFamily="34" charset="0"/>
                <a:ea typeface="Verdana" panose="020B0604030504040204" pitchFamily="34" charset="0"/>
                <a:cs typeface="+mj-cs"/>
              </a:rPr>
              <a:t> </a:t>
            </a:r>
            <a:r>
              <a:rPr lang="nl-NL" sz="2000" b="1" dirty="0" err="1" smtClean="0">
                <a:solidFill>
                  <a:schemeClr val="bg1"/>
                </a:solidFill>
                <a:latin typeface="Verdana" panose="020B0604030504040204" pitchFamily="34" charset="0"/>
                <a:ea typeface="Verdana" panose="020B0604030504040204" pitchFamily="34" charset="0"/>
                <a:cs typeface="+mj-cs"/>
              </a:rPr>
              <a:t>sjisjim</a:t>
            </a:r>
            <a:r>
              <a:rPr lang="nl-NL" sz="2000" b="1" dirty="0" smtClean="0">
                <a:solidFill>
                  <a:schemeClr val="bg1"/>
                </a:solidFill>
                <a:latin typeface="Verdana" panose="020B0604030504040204" pitchFamily="34" charset="0"/>
                <a:ea typeface="Verdana" panose="020B0604030504040204" pitchFamily="34" charset="0"/>
                <a:cs typeface="+mj-cs"/>
              </a:rPr>
              <a:t> </a:t>
            </a:r>
            <a:r>
              <a:rPr lang="nl-NL" sz="2000" b="1" dirty="0" err="1" smtClean="0">
                <a:solidFill>
                  <a:schemeClr val="bg1"/>
                </a:solidFill>
                <a:latin typeface="Verdana" panose="020B0604030504040204" pitchFamily="34" charset="0"/>
                <a:ea typeface="Verdana" panose="020B0604030504040204" pitchFamily="34" charset="0"/>
                <a:cs typeface="+mj-cs"/>
              </a:rPr>
              <a:t>wa</a:t>
            </a:r>
            <a:r>
              <a:rPr lang="nl-NL" sz="2000" b="1" dirty="0" smtClean="0">
                <a:solidFill>
                  <a:schemeClr val="bg1"/>
                </a:solidFill>
                <a:latin typeface="Verdana" panose="020B0604030504040204" pitchFamily="34" charset="0"/>
                <a:ea typeface="Verdana" panose="020B0604030504040204" pitchFamily="34" charset="0"/>
                <a:cs typeface="+mj-cs"/>
              </a:rPr>
              <a:t> </a:t>
            </a:r>
            <a:r>
              <a:rPr lang="nl-NL" sz="2000" b="1" dirty="0" err="1" smtClean="0">
                <a:solidFill>
                  <a:schemeClr val="bg1"/>
                </a:solidFill>
                <a:latin typeface="Verdana" panose="020B0604030504040204" pitchFamily="34" charset="0"/>
                <a:ea typeface="Verdana" panose="020B0604030504040204" pitchFamily="34" charset="0"/>
                <a:cs typeface="+mj-cs"/>
              </a:rPr>
              <a:t>sjèsj</a:t>
            </a:r>
            <a:r>
              <a:rPr lang="nl-NL" sz="2000" b="1" dirty="0" smtClean="0">
                <a:solidFill>
                  <a:schemeClr val="bg1"/>
                </a:solidFill>
                <a:latin typeface="Verdana" panose="020B0604030504040204" pitchFamily="34" charset="0"/>
                <a:ea typeface="Verdana" panose="020B0604030504040204" pitchFamily="34" charset="0"/>
                <a:cs typeface="+mj-cs"/>
              </a:rPr>
              <a:t> </a:t>
            </a:r>
            <a:endParaRPr lang="nl-NL" sz="2000" b="1" dirty="0">
              <a:solidFill>
                <a:schemeClr val="bg1"/>
              </a:solidFill>
              <a:latin typeface="Verdana" panose="020B0604030504040204" pitchFamily="34" charset="0"/>
              <a:ea typeface="Verdana" panose="020B0604030504040204" pitchFamily="34" charset="0"/>
              <a:cs typeface="+mj-cs"/>
            </a:endParaRPr>
          </a:p>
          <a:p>
            <a:pPr lvl="0"/>
            <a:r>
              <a:rPr lang="nl-NL" sz="2000" baseline="30000" dirty="0"/>
              <a:t>26</a:t>
            </a:r>
            <a:r>
              <a:rPr lang="nl-NL" sz="2000" dirty="0"/>
              <a:t>Alle </a:t>
            </a:r>
            <a:r>
              <a:rPr lang="nl-NL" sz="2000" b="1" dirty="0">
                <a:solidFill>
                  <a:srgbClr val="FFFF00"/>
                </a:solidFill>
              </a:rPr>
              <a:t>personen</a:t>
            </a:r>
            <a:r>
              <a:rPr lang="nl-NL" sz="2000" dirty="0"/>
              <a:t> die </a:t>
            </a:r>
            <a:r>
              <a:rPr lang="nl-NL" sz="2000" dirty="0" smtClean="0"/>
              <a:t>met </a:t>
            </a:r>
            <a:r>
              <a:rPr lang="nl-NL" sz="2000" dirty="0"/>
              <a:t>Jakob naar Egypte kwamen, zijn afstammelingen, </a:t>
            </a:r>
            <a:endParaRPr lang="nl-NL" sz="2000" dirty="0" smtClean="0"/>
          </a:p>
          <a:p>
            <a:pPr lvl="0"/>
            <a:r>
              <a:rPr lang="nl-NL" sz="2000" dirty="0" smtClean="0"/>
              <a:t>behalve </a:t>
            </a:r>
            <a:r>
              <a:rPr lang="nl-NL" sz="2000" dirty="0"/>
              <a:t>de vrouwen der zonen van Jakob, het gehele</a:t>
            </a:r>
            <a:r>
              <a:rPr lang="nl-NL" sz="2000" b="1" dirty="0">
                <a:solidFill>
                  <a:srgbClr val="FFFF00"/>
                </a:solidFill>
              </a:rPr>
              <a:t> zielental </a:t>
            </a:r>
            <a:r>
              <a:rPr lang="nl-NL" sz="2000" dirty="0"/>
              <a:t>was zesenzestig</a:t>
            </a:r>
            <a:r>
              <a:rPr lang="nl-NL" sz="2000" dirty="0" smtClean="0"/>
              <a:t>.</a:t>
            </a:r>
          </a:p>
          <a:p>
            <a:pPr lvl="0"/>
            <a:r>
              <a:rPr lang="nl-NL" sz="2000" dirty="0"/>
              <a:t> </a:t>
            </a:r>
            <a:endParaRPr lang="nl-NL" sz="2000" dirty="0" smtClean="0"/>
          </a:p>
          <a:p>
            <a:pPr lvl="0" algn="r"/>
            <a:r>
              <a:rPr lang="he-IL" sz="3600" b="1" dirty="0" smtClean="0">
                <a:cs typeface="+mj-cs"/>
              </a:rPr>
              <a:t>וּבְנֵי </a:t>
            </a:r>
            <a:r>
              <a:rPr lang="he-IL" sz="3600" b="1" dirty="0">
                <a:cs typeface="+mj-cs"/>
              </a:rPr>
              <a:t>יוֹסֵף אֲשֶׁר-יֻלַּד-לוֹ </a:t>
            </a:r>
            <a:r>
              <a:rPr lang="he-IL" sz="3600" b="1" dirty="0" smtClean="0">
                <a:cs typeface="+mj-cs"/>
              </a:rPr>
              <a:t>בְמִצְרַיִם </a:t>
            </a:r>
            <a:r>
              <a:rPr lang="he-IL" sz="3600" b="1" dirty="0">
                <a:solidFill>
                  <a:srgbClr val="FFFF00"/>
                </a:solidFill>
                <a:cs typeface="+mj-cs"/>
              </a:rPr>
              <a:t>נֶפֶש</a:t>
            </a:r>
            <a:r>
              <a:rPr lang="he-IL" sz="3600" b="1" dirty="0">
                <a:cs typeface="+mj-cs"/>
              </a:rPr>
              <a:t>ׁ </a:t>
            </a:r>
            <a:r>
              <a:rPr lang="he-IL" sz="3600" b="1" dirty="0" smtClean="0">
                <a:cs typeface="+mj-cs"/>
              </a:rPr>
              <a:t>שְׁנָיִם</a:t>
            </a:r>
            <a:endParaRPr lang="nl-NL" sz="3600" b="1" dirty="0" smtClean="0">
              <a:cs typeface="+mj-cs"/>
            </a:endParaRPr>
          </a:p>
          <a:p>
            <a:pPr lvl="0" algn="r"/>
            <a:r>
              <a:rPr lang="he-IL" sz="3600" b="1" dirty="0" smtClean="0">
                <a:cs typeface="+mj-cs"/>
              </a:rPr>
              <a:t>כָּל-הַ</a:t>
            </a:r>
            <a:r>
              <a:rPr lang="he-IL" sz="3600" b="1" dirty="0" smtClean="0">
                <a:solidFill>
                  <a:srgbClr val="FFFF00"/>
                </a:solidFill>
                <a:cs typeface="+mj-cs"/>
              </a:rPr>
              <a:t>נֶּפֶשׁ</a:t>
            </a:r>
            <a:r>
              <a:rPr lang="he-IL" sz="3600" b="1" dirty="0" smtClean="0">
                <a:cs typeface="+mj-cs"/>
              </a:rPr>
              <a:t> </a:t>
            </a:r>
            <a:r>
              <a:rPr lang="he-IL" sz="3600" b="1" dirty="0">
                <a:cs typeface="+mj-cs"/>
              </a:rPr>
              <a:t>לְבֵית-יַעֲקֹב הַבָּאָה </a:t>
            </a:r>
            <a:r>
              <a:rPr lang="he-IL" sz="3600" b="1" dirty="0" smtClean="0">
                <a:cs typeface="+mj-cs"/>
              </a:rPr>
              <a:t>מִצְרַיְמָה</a:t>
            </a:r>
            <a:r>
              <a:rPr lang="he-IL" sz="3600" b="1" dirty="0" smtClean="0">
                <a:solidFill>
                  <a:srgbClr val="FF6969"/>
                </a:solidFill>
                <a:cs typeface="+mj-cs"/>
              </a:rPr>
              <a:t> שִׁבְעִים</a:t>
            </a:r>
            <a:endParaRPr lang="nl-NL" sz="3600" b="1" dirty="0" smtClean="0">
              <a:solidFill>
                <a:srgbClr val="FF6969"/>
              </a:solidFill>
              <a:cs typeface="+mj-cs"/>
            </a:endParaRPr>
          </a:p>
          <a:p>
            <a:pPr lvl="0"/>
            <a:r>
              <a:rPr lang="nl-NL" sz="2000" b="1" dirty="0" err="1" smtClean="0">
                <a:solidFill>
                  <a:schemeClr val="bg1"/>
                </a:solidFill>
                <a:latin typeface="Verdana" panose="020B0604030504040204" pitchFamily="34" charset="0"/>
                <a:ea typeface="Verdana" panose="020B0604030504040204" pitchFamily="34" charset="0"/>
              </a:rPr>
              <a:t>Oewné</a:t>
            </a:r>
            <a:r>
              <a:rPr lang="nl-NL" sz="2000" b="1" dirty="0" smtClean="0">
                <a:solidFill>
                  <a:schemeClr val="bg1"/>
                </a:solidFill>
                <a:latin typeface="Verdana" panose="020B0604030504040204" pitchFamily="34" charset="0"/>
                <a:ea typeface="Verdana" panose="020B0604030504040204" pitchFamily="34" charset="0"/>
              </a:rPr>
              <a:t> </a:t>
            </a:r>
            <a:r>
              <a:rPr lang="nl-NL" sz="2000" b="1" dirty="0" err="1" smtClean="0">
                <a:solidFill>
                  <a:schemeClr val="bg1"/>
                </a:solidFill>
                <a:latin typeface="Verdana" panose="020B0604030504040204" pitchFamily="34" charset="0"/>
                <a:ea typeface="Verdana" panose="020B0604030504040204" pitchFamily="34" charset="0"/>
              </a:rPr>
              <a:t>joseef</a:t>
            </a:r>
            <a:r>
              <a:rPr lang="nl-NL" sz="2000" b="1" dirty="0" smtClean="0">
                <a:solidFill>
                  <a:schemeClr val="bg1"/>
                </a:solidFill>
                <a:latin typeface="Verdana" panose="020B0604030504040204" pitchFamily="34" charset="0"/>
                <a:ea typeface="Verdana" panose="020B0604030504040204" pitchFamily="34" charset="0"/>
              </a:rPr>
              <a:t> asjèr </a:t>
            </a:r>
            <a:r>
              <a:rPr lang="nl-NL" sz="2000" b="1" dirty="0" err="1" smtClean="0">
                <a:solidFill>
                  <a:schemeClr val="bg1"/>
                </a:solidFill>
                <a:latin typeface="Verdana" panose="020B0604030504040204" pitchFamily="34" charset="0"/>
                <a:ea typeface="Verdana" panose="020B0604030504040204" pitchFamily="34" charset="0"/>
              </a:rPr>
              <a:t>joelad</a:t>
            </a:r>
            <a:r>
              <a:rPr lang="nl-NL" sz="2000" b="1" dirty="0" smtClean="0">
                <a:solidFill>
                  <a:schemeClr val="bg1"/>
                </a:solidFill>
                <a:latin typeface="Verdana" panose="020B0604030504040204" pitchFamily="34" charset="0"/>
                <a:ea typeface="Verdana" panose="020B0604030504040204" pitchFamily="34" charset="0"/>
              </a:rPr>
              <a:t> lo we </a:t>
            </a:r>
            <a:r>
              <a:rPr lang="nl-NL" sz="2000" b="1" dirty="0" err="1" smtClean="0">
                <a:solidFill>
                  <a:schemeClr val="bg1"/>
                </a:solidFill>
                <a:latin typeface="Verdana" panose="020B0604030504040204" pitchFamily="34" charset="0"/>
                <a:ea typeface="Verdana" panose="020B0604030504040204" pitchFamily="34" charset="0"/>
              </a:rPr>
              <a:t>mitsraïm</a:t>
            </a:r>
            <a:r>
              <a:rPr lang="nl-NL" sz="2000" b="1" dirty="0" smtClean="0">
                <a:solidFill>
                  <a:schemeClr val="bg1"/>
                </a:solidFill>
                <a:latin typeface="Verdana" panose="020B0604030504040204" pitchFamily="34" charset="0"/>
                <a:ea typeface="Verdana" panose="020B0604030504040204" pitchFamily="34" charset="0"/>
              </a:rPr>
              <a:t> </a:t>
            </a:r>
            <a:r>
              <a:rPr lang="nl-NL" sz="2000" b="1" dirty="0" err="1" smtClean="0">
                <a:solidFill>
                  <a:srgbClr val="FFFF00"/>
                </a:solidFill>
                <a:latin typeface="Verdana" panose="020B0604030504040204" pitchFamily="34" charset="0"/>
                <a:ea typeface="Verdana" panose="020B0604030504040204" pitchFamily="34" charset="0"/>
              </a:rPr>
              <a:t>nèfèsj</a:t>
            </a:r>
            <a:r>
              <a:rPr lang="nl-NL" sz="2000" b="1" dirty="0" smtClean="0">
                <a:solidFill>
                  <a:srgbClr val="FFFF00"/>
                </a:solidFill>
                <a:latin typeface="Verdana" panose="020B0604030504040204" pitchFamily="34" charset="0"/>
                <a:ea typeface="Verdana" panose="020B0604030504040204" pitchFamily="34" charset="0"/>
              </a:rPr>
              <a:t> </a:t>
            </a:r>
            <a:r>
              <a:rPr lang="nl-NL" sz="2000" b="1" dirty="0" err="1" smtClean="0">
                <a:solidFill>
                  <a:schemeClr val="bg1"/>
                </a:solidFill>
                <a:latin typeface="Verdana" panose="020B0604030504040204" pitchFamily="34" charset="0"/>
                <a:ea typeface="Verdana" panose="020B0604030504040204" pitchFamily="34" charset="0"/>
              </a:rPr>
              <a:t>sjenaïm</a:t>
            </a:r>
            <a:endParaRPr lang="nl-NL" sz="2000" b="1" dirty="0" smtClean="0">
              <a:solidFill>
                <a:schemeClr val="bg1"/>
              </a:solidFill>
              <a:latin typeface="Verdana" panose="020B0604030504040204" pitchFamily="34" charset="0"/>
              <a:ea typeface="Verdana" panose="020B0604030504040204" pitchFamily="34" charset="0"/>
            </a:endParaRPr>
          </a:p>
          <a:p>
            <a:pPr lvl="0"/>
            <a:r>
              <a:rPr lang="nl-NL" sz="2000" b="1" dirty="0" smtClean="0">
                <a:solidFill>
                  <a:schemeClr val="bg1"/>
                </a:solidFill>
                <a:latin typeface="Verdana" panose="020B0604030504040204" pitchFamily="34" charset="0"/>
                <a:ea typeface="Verdana" panose="020B0604030504040204" pitchFamily="34" charset="0"/>
                <a:cs typeface="+mj-cs"/>
              </a:rPr>
              <a:t>Kol ha </a:t>
            </a:r>
            <a:r>
              <a:rPr lang="nl-NL" sz="2000" b="1" dirty="0" err="1" smtClean="0">
                <a:solidFill>
                  <a:srgbClr val="FFFF00"/>
                </a:solidFill>
                <a:latin typeface="Verdana" panose="020B0604030504040204" pitchFamily="34" charset="0"/>
                <a:ea typeface="Verdana" panose="020B0604030504040204" pitchFamily="34" charset="0"/>
                <a:cs typeface="+mj-cs"/>
              </a:rPr>
              <a:t>nèfèsj</a:t>
            </a:r>
            <a:r>
              <a:rPr lang="nl-NL" sz="2000" b="1" dirty="0" smtClean="0">
                <a:solidFill>
                  <a:schemeClr val="bg1"/>
                </a:solidFill>
                <a:latin typeface="Verdana" panose="020B0604030504040204" pitchFamily="34" charset="0"/>
                <a:ea typeface="Verdana" panose="020B0604030504040204" pitchFamily="34" charset="0"/>
                <a:cs typeface="+mj-cs"/>
              </a:rPr>
              <a:t> </a:t>
            </a:r>
            <a:r>
              <a:rPr lang="nl-NL" sz="2000" b="1" dirty="0" err="1" smtClean="0">
                <a:solidFill>
                  <a:schemeClr val="bg1"/>
                </a:solidFill>
                <a:latin typeface="Verdana" panose="020B0604030504040204" pitchFamily="34" charset="0"/>
                <a:ea typeface="Verdana" panose="020B0604030504040204" pitchFamily="34" charset="0"/>
                <a:cs typeface="+mj-cs"/>
              </a:rPr>
              <a:t>le</a:t>
            </a:r>
            <a:r>
              <a:rPr lang="nl-NL" sz="2000" b="1" dirty="0" smtClean="0">
                <a:solidFill>
                  <a:schemeClr val="bg1"/>
                </a:solidFill>
                <a:latin typeface="Verdana" panose="020B0604030504040204" pitchFamily="34" charset="0"/>
                <a:ea typeface="Verdana" panose="020B0604030504040204" pitchFamily="34" charset="0"/>
                <a:cs typeface="+mj-cs"/>
              </a:rPr>
              <a:t> wét </a:t>
            </a:r>
            <a:r>
              <a:rPr lang="nl-NL" sz="2000" b="1" dirty="0" err="1" smtClean="0">
                <a:solidFill>
                  <a:schemeClr val="bg1"/>
                </a:solidFill>
                <a:latin typeface="Verdana" panose="020B0604030504040204" pitchFamily="34" charset="0"/>
                <a:ea typeface="Verdana" panose="020B0604030504040204" pitchFamily="34" charset="0"/>
                <a:cs typeface="+mj-cs"/>
              </a:rPr>
              <a:t>jaäqow</a:t>
            </a:r>
            <a:r>
              <a:rPr lang="nl-NL" sz="2000" b="1" dirty="0" smtClean="0">
                <a:solidFill>
                  <a:schemeClr val="bg1"/>
                </a:solidFill>
                <a:latin typeface="Verdana" panose="020B0604030504040204" pitchFamily="34" charset="0"/>
                <a:ea typeface="Verdana" panose="020B0604030504040204" pitchFamily="34" charset="0"/>
                <a:cs typeface="+mj-cs"/>
              </a:rPr>
              <a:t> ha </a:t>
            </a:r>
            <a:r>
              <a:rPr lang="nl-NL" sz="2000" b="1" dirty="0" err="1" smtClean="0">
                <a:solidFill>
                  <a:schemeClr val="bg1"/>
                </a:solidFill>
                <a:latin typeface="Verdana" panose="020B0604030504040204" pitchFamily="34" charset="0"/>
                <a:ea typeface="Verdana" panose="020B0604030504040204" pitchFamily="34" charset="0"/>
                <a:cs typeface="+mj-cs"/>
              </a:rPr>
              <a:t>baäh</a:t>
            </a:r>
            <a:r>
              <a:rPr lang="nl-NL" sz="2000" b="1" dirty="0" smtClean="0">
                <a:solidFill>
                  <a:schemeClr val="bg1"/>
                </a:solidFill>
                <a:latin typeface="Verdana" panose="020B0604030504040204" pitchFamily="34" charset="0"/>
                <a:ea typeface="Verdana" panose="020B0604030504040204" pitchFamily="34" charset="0"/>
                <a:cs typeface="+mj-cs"/>
              </a:rPr>
              <a:t> </a:t>
            </a:r>
            <a:r>
              <a:rPr lang="nl-NL" sz="2000" b="1" dirty="0" err="1" smtClean="0">
                <a:solidFill>
                  <a:schemeClr val="bg1"/>
                </a:solidFill>
                <a:latin typeface="Verdana" panose="020B0604030504040204" pitchFamily="34" charset="0"/>
                <a:ea typeface="Verdana" panose="020B0604030504040204" pitchFamily="34" charset="0"/>
                <a:cs typeface="+mj-cs"/>
              </a:rPr>
              <a:t>mitsraimah</a:t>
            </a:r>
            <a:r>
              <a:rPr lang="nl-NL" sz="2000" b="1" dirty="0" smtClean="0">
                <a:solidFill>
                  <a:schemeClr val="bg1"/>
                </a:solidFill>
                <a:latin typeface="Verdana" panose="020B0604030504040204" pitchFamily="34" charset="0"/>
                <a:ea typeface="Verdana" panose="020B0604030504040204" pitchFamily="34" charset="0"/>
                <a:cs typeface="+mj-cs"/>
              </a:rPr>
              <a:t> </a:t>
            </a:r>
            <a:r>
              <a:rPr lang="nl-NL" sz="2000" b="1" dirty="0" err="1" smtClean="0">
                <a:solidFill>
                  <a:srgbClr val="FF6969"/>
                </a:solidFill>
                <a:latin typeface="Verdana" panose="020B0604030504040204" pitchFamily="34" charset="0"/>
                <a:ea typeface="Verdana" panose="020B0604030504040204" pitchFamily="34" charset="0"/>
                <a:cs typeface="+mj-cs"/>
              </a:rPr>
              <a:t>sjiwïm</a:t>
            </a:r>
            <a:endParaRPr lang="nl-NL" sz="2000" b="1" dirty="0" smtClean="0">
              <a:solidFill>
                <a:srgbClr val="FF6969"/>
              </a:solidFill>
              <a:latin typeface="Verdana" panose="020B0604030504040204" pitchFamily="34" charset="0"/>
              <a:ea typeface="Verdana" panose="020B0604030504040204" pitchFamily="34" charset="0"/>
              <a:cs typeface="+mj-cs"/>
            </a:endParaRPr>
          </a:p>
          <a:p>
            <a:pPr lvl="0"/>
            <a:r>
              <a:rPr lang="nl-NL" sz="2000" baseline="30000" dirty="0"/>
              <a:t>27</a:t>
            </a:r>
            <a:r>
              <a:rPr lang="nl-NL" sz="2000" dirty="0"/>
              <a:t>En de zonen van Jozef, die hem in Egypte geboren waren, waren twee in getal. </a:t>
            </a:r>
            <a:endParaRPr lang="nl-NL" sz="2000" dirty="0" smtClean="0"/>
          </a:p>
          <a:p>
            <a:pPr lvl="0"/>
            <a:r>
              <a:rPr lang="nl-NL" sz="2000" dirty="0" smtClean="0"/>
              <a:t>Het </a:t>
            </a:r>
            <a:r>
              <a:rPr lang="nl-NL" sz="2000" dirty="0"/>
              <a:t>gehele getal der </a:t>
            </a:r>
            <a:r>
              <a:rPr lang="nl-NL" sz="2000" b="1" dirty="0">
                <a:solidFill>
                  <a:srgbClr val="FFFF00"/>
                </a:solidFill>
              </a:rPr>
              <a:t>zielen</a:t>
            </a:r>
            <a:r>
              <a:rPr lang="nl-NL" sz="2000" dirty="0"/>
              <a:t> van het huis van Jakob, die naar Egypte kwamen, was </a:t>
            </a:r>
            <a:r>
              <a:rPr lang="nl-NL" sz="2800" b="1" dirty="0">
                <a:solidFill>
                  <a:srgbClr val="FF6969"/>
                </a:solidFill>
              </a:rPr>
              <a:t>zeventig</a:t>
            </a:r>
            <a:r>
              <a:rPr lang="nl-NL" sz="2000" dirty="0"/>
              <a:t>.</a:t>
            </a:r>
            <a:endParaRPr lang="nl-NL" sz="2000" b="1" dirty="0" smtClean="0">
              <a:solidFill>
                <a:schemeClr val="bg1"/>
              </a:solidFill>
              <a:latin typeface="Verdana" panose="020B0604030504040204" pitchFamily="34" charset="0"/>
              <a:ea typeface="Verdana" panose="020B0604030504040204" pitchFamily="34" charset="0"/>
              <a:cs typeface="+mj-cs"/>
            </a:endParaRPr>
          </a:p>
          <a:p>
            <a:pPr lvl="0"/>
            <a:endParaRPr lang="nl-NL" sz="2000" b="1" dirty="0" smtClean="0">
              <a:solidFill>
                <a:schemeClr val="bg1"/>
              </a:solidFill>
              <a:latin typeface="Verdana" panose="020B0604030504040204" pitchFamily="34" charset="0"/>
              <a:ea typeface="Verdana" panose="020B0604030504040204" pitchFamily="34" charset="0"/>
              <a:cs typeface="+mj-cs"/>
            </a:endParaRPr>
          </a:p>
        </p:txBody>
      </p:sp>
      <p:graphicFrame>
        <p:nvGraphicFramePr>
          <p:cNvPr id="8" name="Tabel 7"/>
          <p:cNvGraphicFramePr>
            <a:graphicFrameLocks noGrp="1"/>
          </p:cNvGraphicFramePr>
          <p:nvPr>
            <p:extLst>
              <p:ext uri="{D42A27DB-BD31-4B8C-83A1-F6EECF244321}">
                <p14:modId xmlns:p14="http://schemas.microsoft.com/office/powerpoint/2010/main" val="3394270618"/>
              </p:ext>
            </p:extLst>
          </p:nvPr>
        </p:nvGraphicFramePr>
        <p:xfrm>
          <a:off x="18604" y="5698716"/>
          <a:ext cx="9107999" cy="741680"/>
        </p:xfrm>
        <a:graphic>
          <a:graphicData uri="http://schemas.openxmlformats.org/drawingml/2006/table">
            <a:tbl>
              <a:tblPr firstRow="1" bandRow="1">
                <a:tableStyleId>{00A15C55-8517-42AA-B614-E9B94910E393}</a:tableStyleId>
              </a:tblPr>
              <a:tblGrid>
                <a:gridCol w="1613801"/>
                <a:gridCol w="3747099"/>
                <a:gridCol w="3747099"/>
              </a:tblGrid>
              <a:tr h="370840">
                <a:tc rowSpan="2">
                  <a:txBody>
                    <a:bodyPr/>
                    <a:lstStyle/>
                    <a:p>
                      <a:pPr algn="ctr"/>
                      <a:r>
                        <a:rPr lang="nl-NL" sz="3200" b="1" dirty="0" smtClean="0">
                          <a:solidFill>
                            <a:schemeClr val="bg1"/>
                          </a:solidFill>
                          <a:latin typeface="+mn-lt"/>
                          <a:ea typeface="+mn-ea"/>
                          <a:cs typeface="+mn-cs"/>
                        </a:rPr>
                        <a:t>3</a:t>
                      </a:r>
                      <a:endParaRPr lang="nl-NL" sz="3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2">
                        <a:lumMod val="50000"/>
                      </a:schemeClr>
                    </a:solidFill>
                  </a:tcPr>
                </a:tc>
                <a:tc>
                  <a:txBody>
                    <a:bodyPr/>
                    <a:lstStyle/>
                    <a:p>
                      <a:r>
                        <a:rPr lang="nl-NL" dirty="0" smtClean="0">
                          <a:solidFill>
                            <a:schemeClr val="bg1"/>
                          </a:solidFill>
                        </a:rPr>
                        <a:t>MARCUS</a:t>
                      </a:r>
                      <a:r>
                        <a:rPr lang="nl-NL" baseline="0" dirty="0" smtClean="0">
                          <a:solidFill>
                            <a:schemeClr val="bg1"/>
                          </a:solidFill>
                        </a:rPr>
                        <a:t> 6</a:t>
                      </a:r>
                      <a:endParaRPr lang="nl-NL"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solidFill>
                      <a:schemeClr val="tx2">
                        <a:lumMod val="50000"/>
                      </a:schemeClr>
                    </a:solidFill>
                  </a:tcPr>
                </a:tc>
                <a:tc>
                  <a:txBody>
                    <a:bodyPr/>
                    <a:lstStyle/>
                    <a:p>
                      <a:r>
                        <a:rPr lang="nl-NL" dirty="0" smtClean="0">
                          <a:solidFill>
                            <a:schemeClr val="bg1"/>
                          </a:solidFill>
                        </a:rPr>
                        <a:t>MARCUS 8</a:t>
                      </a:r>
                      <a:endParaRPr lang="nl-NL"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solidFill>
                      <a:schemeClr val="tx2">
                        <a:lumMod val="50000"/>
                      </a:schemeClr>
                    </a:solidFill>
                  </a:tcPr>
                </a:tc>
              </a:tr>
              <a:tr h="370840">
                <a:tc vMerge="1">
                  <a:txBody>
                    <a:bodyPr/>
                    <a:lstStyle/>
                    <a:p>
                      <a:endParaRPr lang="nl-NL" dirty="0"/>
                    </a:p>
                  </a:txBody>
                  <a:tcPr/>
                </a:tc>
                <a:tc>
                  <a:txBody>
                    <a:bodyPr/>
                    <a:lstStyle/>
                    <a:p>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5 broden en 2 vissen</a:t>
                      </a:r>
                      <a:endParaRPr lang="nl-NL"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solidFill>
                      <a:schemeClr val="tx2">
                        <a:lumMod val="50000"/>
                      </a:schemeClr>
                    </a:solidFill>
                  </a:tcPr>
                </a:tc>
                <a:tc>
                  <a:txBody>
                    <a:bodyPr/>
                    <a:lstStyle/>
                    <a:p>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7 broden en enkele visjes</a:t>
                      </a:r>
                      <a:endParaRPr lang="nl-NL"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solidFill>
                      <a:schemeClr val="tx2">
                        <a:lumMod val="50000"/>
                      </a:schemeClr>
                    </a:solidFill>
                  </a:tcPr>
                </a:tc>
              </a:tr>
            </a:tbl>
          </a:graphicData>
        </a:graphic>
      </p:graphicFrame>
      <p:graphicFrame>
        <p:nvGraphicFramePr>
          <p:cNvPr id="6" name="Tabel 5"/>
          <p:cNvGraphicFramePr>
            <a:graphicFrameLocks noGrp="1"/>
          </p:cNvGraphicFramePr>
          <p:nvPr>
            <p:extLst>
              <p:ext uri="{D42A27DB-BD31-4B8C-83A1-F6EECF244321}">
                <p14:modId xmlns:p14="http://schemas.microsoft.com/office/powerpoint/2010/main" val="209287197"/>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1-10</a:t>
                      </a:r>
                    </a:p>
                    <a:p>
                      <a:pPr algn="ctr"/>
                      <a:r>
                        <a:rPr lang="nl-NL" sz="1000" dirty="0" smtClean="0">
                          <a:solidFill>
                            <a:schemeClr val="bg1"/>
                          </a:solidFill>
                        </a:rPr>
                        <a:t>4000</a:t>
                      </a: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
        <p:nvSpPr>
          <p:cNvPr id="3" name="Tekstvak 2"/>
          <p:cNvSpPr txBox="1"/>
          <p:nvPr/>
        </p:nvSpPr>
        <p:spPr>
          <a:xfrm>
            <a:off x="35496" y="2564904"/>
            <a:ext cx="1944216" cy="133200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nchor="ctr">
            <a:spAutoFit/>
          </a:bodyPr>
          <a:lstStyle/>
          <a:p>
            <a:pPr algn="ctr"/>
            <a:r>
              <a:rPr lang="nl-NL" sz="4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70=1</a:t>
            </a:r>
            <a:endParaRPr lang="nl-NL" sz="4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8544470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el 7"/>
          <p:cNvGraphicFramePr>
            <a:graphicFrameLocks noGrp="1"/>
          </p:cNvGraphicFramePr>
          <p:nvPr>
            <p:extLst>
              <p:ext uri="{D42A27DB-BD31-4B8C-83A1-F6EECF244321}">
                <p14:modId xmlns:p14="http://schemas.microsoft.com/office/powerpoint/2010/main" val="2557810932"/>
              </p:ext>
            </p:extLst>
          </p:nvPr>
        </p:nvGraphicFramePr>
        <p:xfrm>
          <a:off x="18604" y="5698716"/>
          <a:ext cx="9107999" cy="741680"/>
        </p:xfrm>
        <a:graphic>
          <a:graphicData uri="http://schemas.openxmlformats.org/drawingml/2006/table">
            <a:tbl>
              <a:tblPr firstRow="1" bandRow="1">
                <a:tableStyleId>{00A15C55-8517-42AA-B614-E9B94910E393}</a:tableStyleId>
              </a:tblPr>
              <a:tblGrid>
                <a:gridCol w="1613801"/>
                <a:gridCol w="3747099"/>
                <a:gridCol w="3747099"/>
              </a:tblGrid>
              <a:tr h="370840">
                <a:tc rowSpan="2">
                  <a:txBody>
                    <a:bodyPr/>
                    <a:lstStyle/>
                    <a:p>
                      <a:pPr algn="ctr"/>
                      <a:r>
                        <a:rPr lang="nl-NL" sz="3200" b="1" dirty="0" smtClean="0">
                          <a:solidFill>
                            <a:schemeClr val="bg1"/>
                          </a:solidFill>
                          <a:latin typeface="+mn-lt"/>
                          <a:ea typeface="+mn-ea"/>
                          <a:cs typeface="+mn-cs"/>
                        </a:rPr>
                        <a:t>3</a:t>
                      </a:r>
                      <a:endParaRPr lang="nl-NL" sz="3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2">
                        <a:lumMod val="50000"/>
                      </a:schemeClr>
                    </a:solidFill>
                  </a:tcPr>
                </a:tc>
                <a:tc>
                  <a:txBody>
                    <a:bodyPr/>
                    <a:lstStyle/>
                    <a:p>
                      <a:r>
                        <a:rPr lang="nl-NL" dirty="0" smtClean="0">
                          <a:solidFill>
                            <a:schemeClr val="bg1"/>
                          </a:solidFill>
                        </a:rPr>
                        <a:t>MARCUS</a:t>
                      </a:r>
                      <a:r>
                        <a:rPr lang="nl-NL" baseline="0" dirty="0" smtClean="0">
                          <a:solidFill>
                            <a:schemeClr val="bg1"/>
                          </a:solidFill>
                        </a:rPr>
                        <a:t> 6</a:t>
                      </a:r>
                      <a:endParaRPr lang="nl-NL"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solidFill>
                      <a:schemeClr val="tx2">
                        <a:lumMod val="50000"/>
                      </a:schemeClr>
                    </a:solidFill>
                  </a:tcPr>
                </a:tc>
                <a:tc>
                  <a:txBody>
                    <a:bodyPr/>
                    <a:lstStyle/>
                    <a:p>
                      <a:r>
                        <a:rPr lang="nl-NL" dirty="0" smtClean="0">
                          <a:solidFill>
                            <a:schemeClr val="bg1"/>
                          </a:solidFill>
                        </a:rPr>
                        <a:t>MARCUS 8</a:t>
                      </a:r>
                      <a:endParaRPr lang="nl-NL"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solidFill>
                      <a:schemeClr val="tx2">
                        <a:lumMod val="50000"/>
                      </a:schemeClr>
                    </a:solidFill>
                  </a:tcPr>
                </a:tc>
              </a:tr>
              <a:tr h="370840">
                <a:tc vMerge="1">
                  <a:txBody>
                    <a:bodyPr/>
                    <a:lstStyle/>
                    <a:p>
                      <a:endParaRPr lang="nl-NL" dirty="0"/>
                    </a:p>
                  </a:txBody>
                  <a:tcPr/>
                </a:tc>
                <a:tc>
                  <a:txBody>
                    <a:bodyPr/>
                    <a:lstStyle/>
                    <a:p>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5 broden en 2 vissen</a:t>
                      </a:r>
                      <a:endParaRPr lang="nl-NL"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solidFill>
                      <a:schemeClr val="tx2">
                        <a:lumMod val="50000"/>
                      </a:schemeClr>
                    </a:solidFill>
                  </a:tcPr>
                </a:tc>
                <a:tc>
                  <a:txBody>
                    <a:bodyPr/>
                    <a:lstStyle/>
                    <a:p>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7 broden en enkele visjes</a:t>
                      </a:r>
                      <a:endParaRPr lang="nl-NL"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solidFill>
                      <a:schemeClr val="tx2">
                        <a:lumMod val="50000"/>
                      </a:schemeClr>
                    </a:solidFill>
                  </a:tcPr>
                </a:tc>
              </a:tr>
            </a:tbl>
          </a:graphicData>
        </a:graphic>
      </p:graphicFrame>
      <p:graphicFrame>
        <p:nvGraphicFramePr>
          <p:cNvPr id="6" name="Tabel 5"/>
          <p:cNvGraphicFramePr>
            <a:graphicFrameLocks noGrp="1"/>
          </p:cNvGraphicFramePr>
          <p:nvPr>
            <p:extLst>
              <p:ext uri="{D42A27DB-BD31-4B8C-83A1-F6EECF244321}">
                <p14:modId xmlns:p14="http://schemas.microsoft.com/office/powerpoint/2010/main" val="1553863665"/>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1-10</a:t>
                      </a:r>
                    </a:p>
                    <a:p>
                      <a:pPr algn="ctr"/>
                      <a:r>
                        <a:rPr lang="nl-NL" sz="1000" dirty="0" smtClean="0">
                          <a:solidFill>
                            <a:schemeClr val="bg1"/>
                          </a:solidFill>
                        </a:rPr>
                        <a:t>4000</a:t>
                      </a: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
        <p:nvSpPr>
          <p:cNvPr id="5" name="Tekstvak 4"/>
          <p:cNvSpPr txBox="1"/>
          <p:nvPr/>
        </p:nvSpPr>
        <p:spPr>
          <a:xfrm>
            <a:off x="0" y="-27384"/>
            <a:ext cx="9144000" cy="3600986"/>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2400" b="1" dirty="0" smtClean="0">
                <a:latin typeface="Verdana" panose="020B0604030504040204" pitchFamily="34" charset="0"/>
                <a:ea typeface="Verdana" panose="020B0604030504040204" pitchFamily="34" charset="0"/>
                <a:cs typeface="Verdana" panose="020B0604030504040204" pitchFamily="34" charset="0"/>
              </a:rPr>
              <a:t>ZEVENTIG</a:t>
            </a:r>
          </a:p>
          <a:p>
            <a:pPr algn="ctr"/>
            <a:r>
              <a:rPr lang="nl-NL" sz="2400" b="1" dirty="0" smtClean="0">
                <a:latin typeface="Verdana" panose="020B0604030504040204" pitchFamily="34" charset="0"/>
                <a:ea typeface="Verdana" panose="020B0604030504040204" pitchFamily="34" charset="0"/>
                <a:cs typeface="Verdana" panose="020B0604030504040204" pitchFamily="34" charset="0"/>
              </a:rPr>
              <a:t>70 zielen (Jacob)</a:t>
            </a:r>
          </a:p>
          <a:p>
            <a:pPr algn="ctr"/>
            <a:r>
              <a:rPr lang="nl-NL" sz="2400" b="1" dirty="0" smtClean="0">
                <a:latin typeface="Verdana" panose="020B0604030504040204" pitchFamily="34" charset="0"/>
                <a:ea typeface="Verdana" panose="020B0604030504040204" pitchFamily="34" charset="0"/>
                <a:cs typeface="Verdana" panose="020B0604030504040204" pitchFamily="34" charset="0"/>
              </a:rPr>
              <a:t>70 oudsten (Num.11:16)</a:t>
            </a:r>
          </a:p>
          <a:p>
            <a:pPr algn="ctr"/>
            <a:r>
              <a:rPr lang="nl-NL" sz="2400" b="1" dirty="0" smtClean="0">
                <a:latin typeface="Verdana" panose="020B0604030504040204" pitchFamily="34" charset="0"/>
                <a:ea typeface="Verdana" panose="020B0604030504040204" pitchFamily="34" charset="0"/>
                <a:cs typeface="Verdana" panose="020B0604030504040204" pitchFamily="34" charset="0"/>
              </a:rPr>
              <a:t>70 jaar in Babylon (Jer. 25:11; 29:10)</a:t>
            </a:r>
          </a:p>
          <a:p>
            <a:pPr algn="ctr"/>
            <a:r>
              <a:rPr lang="nl-NL" sz="2400" b="1" dirty="0" smtClean="0">
                <a:latin typeface="Verdana" panose="020B0604030504040204" pitchFamily="34" charset="0"/>
                <a:ea typeface="Verdana" panose="020B0604030504040204" pitchFamily="34" charset="0"/>
                <a:cs typeface="Verdana" panose="020B0604030504040204" pitchFamily="34" charset="0"/>
              </a:rPr>
              <a:t>70 talen: verbroken eenheid</a:t>
            </a:r>
          </a:p>
          <a:p>
            <a:pPr algn="ctr"/>
            <a:r>
              <a:rPr lang="nl-NL" sz="2400" b="1" dirty="0" smtClean="0">
                <a:latin typeface="Verdana" panose="020B0604030504040204" pitchFamily="34" charset="0"/>
                <a:ea typeface="Verdana" panose="020B0604030504040204" pitchFamily="34" charset="0"/>
                <a:cs typeface="Verdana" panose="020B0604030504040204" pitchFamily="34" charset="0"/>
              </a:rPr>
              <a:t>70 volken</a:t>
            </a:r>
          </a:p>
          <a:p>
            <a:pPr algn="ctr"/>
            <a:r>
              <a:rPr lang="nl-NL" sz="2400" b="1" dirty="0" smtClean="0">
                <a:latin typeface="Verdana" panose="020B0604030504040204" pitchFamily="34" charset="0"/>
                <a:ea typeface="Verdana" panose="020B0604030504040204" pitchFamily="34" charset="0"/>
                <a:cs typeface="Verdana" panose="020B0604030504040204" pitchFamily="34" charset="0"/>
              </a:rPr>
              <a:t>70 discipelen uitgezonden (Luc.10)</a:t>
            </a:r>
          </a:p>
          <a:p>
            <a:pPr algn="ctr"/>
            <a:r>
              <a:rPr lang="nl-NL" sz="2400" b="1" dirty="0" smtClean="0">
                <a:latin typeface="Verdana" panose="020B0604030504040204" pitchFamily="34" charset="0"/>
                <a:ea typeface="Verdana" panose="020B0604030504040204" pitchFamily="34" charset="0"/>
                <a:cs typeface="Verdana" panose="020B0604030504040204" pitchFamily="34" charset="0"/>
              </a:rPr>
              <a:t>7 jaarlijkse feesten: </a:t>
            </a:r>
          </a:p>
          <a:p>
            <a:pPr algn="ctr"/>
            <a:r>
              <a:rPr lang="nl-NL" b="1" dirty="0" smtClean="0">
                <a:latin typeface="Verdana" panose="020B0604030504040204" pitchFamily="34" charset="0"/>
                <a:ea typeface="Verdana" panose="020B0604030504040204" pitchFamily="34" charset="0"/>
                <a:cs typeface="Verdana" panose="020B0604030504040204" pitchFamily="34" charset="0"/>
              </a:rPr>
              <a:t>(1.sederavond, 2. </a:t>
            </a:r>
            <a:r>
              <a:rPr lang="nl-NL" b="1" dirty="0" err="1" smtClean="0">
                <a:latin typeface="Verdana" panose="020B0604030504040204" pitchFamily="34" charset="0"/>
                <a:ea typeface="Verdana" panose="020B0604030504040204" pitchFamily="34" charset="0"/>
                <a:cs typeface="Verdana" panose="020B0604030504040204" pitchFamily="34" charset="0"/>
              </a:rPr>
              <a:t>chaq</a:t>
            </a:r>
            <a:r>
              <a:rPr lang="nl-NL" b="1" dirty="0" smtClean="0">
                <a:latin typeface="Verdana" panose="020B0604030504040204" pitchFamily="34" charset="0"/>
                <a:ea typeface="Verdana" panose="020B0604030504040204" pitchFamily="34" charset="0"/>
                <a:cs typeface="Verdana" panose="020B0604030504040204" pitchFamily="34" charset="0"/>
              </a:rPr>
              <a:t> ha </a:t>
            </a:r>
            <a:r>
              <a:rPr lang="nl-NL" b="1" dirty="0" err="1" smtClean="0">
                <a:latin typeface="Verdana" panose="020B0604030504040204" pitchFamily="34" charset="0"/>
                <a:ea typeface="Verdana" panose="020B0604030504040204" pitchFamily="34" charset="0"/>
                <a:cs typeface="Verdana" panose="020B0604030504040204" pitchFamily="34" charset="0"/>
              </a:rPr>
              <a:t>matsot</a:t>
            </a:r>
            <a:r>
              <a:rPr lang="nl-NL" b="1" dirty="0" smtClean="0">
                <a:latin typeface="Verdana" panose="020B0604030504040204" pitchFamily="34" charset="0"/>
                <a:ea typeface="Verdana" panose="020B0604030504040204" pitchFamily="34" charset="0"/>
                <a:cs typeface="Verdana" panose="020B0604030504040204" pitchFamily="34" charset="0"/>
              </a:rPr>
              <a:t>, 3. </a:t>
            </a:r>
            <a:r>
              <a:rPr lang="nl-NL" b="1" dirty="0" err="1" smtClean="0">
                <a:latin typeface="Verdana" panose="020B0604030504040204" pitchFamily="34" charset="0"/>
                <a:ea typeface="Verdana" panose="020B0604030504040204" pitchFamily="34" charset="0"/>
                <a:cs typeface="Verdana" panose="020B0604030504040204" pitchFamily="34" charset="0"/>
              </a:rPr>
              <a:t>Sjawoe’ot</a:t>
            </a:r>
            <a:r>
              <a:rPr lang="nl-NL" b="1" dirty="0" smtClean="0">
                <a:latin typeface="Verdana" panose="020B0604030504040204" pitchFamily="34" charset="0"/>
                <a:ea typeface="Verdana" panose="020B0604030504040204" pitchFamily="34" charset="0"/>
                <a:cs typeface="Verdana" panose="020B0604030504040204" pitchFamily="34" charset="0"/>
              </a:rPr>
              <a:t>, 4 </a:t>
            </a:r>
            <a:r>
              <a:rPr lang="nl-NL" b="1" dirty="0" err="1" smtClean="0">
                <a:latin typeface="Verdana" panose="020B0604030504040204" pitchFamily="34" charset="0"/>
                <a:ea typeface="Verdana" panose="020B0604030504040204" pitchFamily="34" charset="0"/>
                <a:cs typeface="Verdana" panose="020B0604030504040204" pitchFamily="34" charset="0"/>
              </a:rPr>
              <a:t>jom</a:t>
            </a:r>
            <a:r>
              <a:rPr lang="nl-NL" b="1" dirty="0" smtClean="0">
                <a:latin typeface="Verdana" panose="020B0604030504040204" pitchFamily="34" charset="0"/>
                <a:ea typeface="Verdana" panose="020B0604030504040204" pitchFamily="34" charset="0"/>
                <a:cs typeface="Verdana" panose="020B0604030504040204" pitchFamily="34" charset="0"/>
              </a:rPr>
              <a:t> ha </a:t>
            </a:r>
            <a:r>
              <a:rPr lang="nl-NL" b="1" dirty="0" err="1" smtClean="0">
                <a:latin typeface="Verdana" panose="020B0604030504040204" pitchFamily="34" charset="0"/>
                <a:ea typeface="Verdana" panose="020B0604030504040204" pitchFamily="34" charset="0"/>
                <a:cs typeface="Verdana" panose="020B0604030504040204" pitchFamily="34" charset="0"/>
              </a:rPr>
              <a:t>teroeah</a:t>
            </a:r>
            <a:r>
              <a:rPr lang="nl-NL" b="1" dirty="0" smtClean="0">
                <a:latin typeface="Verdana" panose="020B0604030504040204" pitchFamily="34" charset="0"/>
                <a:ea typeface="Verdana" panose="020B0604030504040204" pitchFamily="34" charset="0"/>
                <a:cs typeface="Verdana" panose="020B0604030504040204" pitchFamily="34" charset="0"/>
              </a:rPr>
              <a:t>, </a:t>
            </a:r>
          </a:p>
          <a:p>
            <a:pPr algn="ctr"/>
            <a:r>
              <a:rPr lang="nl-NL" b="1" dirty="0" smtClean="0">
                <a:latin typeface="Verdana" panose="020B0604030504040204" pitchFamily="34" charset="0"/>
                <a:ea typeface="Verdana" panose="020B0604030504040204" pitchFamily="34" charset="0"/>
                <a:cs typeface="Verdana" panose="020B0604030504040204" pitchFamily="34" charset="0"/>
              </a:rPr>
              <a:t>5. </a:t>
            </a:r>
            <a:r>
              <a:rPr lang="nl-NL" b="1" dirty="0" err="1" smtClean="0">
                <a:latin typeface="Verdana" panose="020B0604030504040204" pitchFamily="34" charset="0"/>
                <a:ea typeface="Verdana" panose="020B0604030504040204" pitchFamily="34" charset="0"/>
                <a:cs typeface="Verdana" panose="020B0604030504040204" pitchFamily="34" charset="0"/>
              </a:rPr>
              <a:t>jom</a:t>
            </a:r>
            <a:r>
              <a:rPr lang="nl-NL" b="1" dirty="0" smtClean="0">
                <a:latin typeface="Verdana" panose="020B0604030504040204" pitchFamily="34" charset="0"/>
                <a:ea typeface="Verdana" panose="020B0604030504040204" pitchFamily="34" charset="0"/>
                <a:cs typeface="Verdana" panose="020B0604030504040204" pitchFamily="34" charset="0"/>
              </a:rPr>
              <a:t> </a:t>
            </a:r>
            <a:r>
              <a:rPr lang="nl-NL" b="1" dirty="0" err="1" smtClean="0">
                <a:latin typeface="Verdana" panose="020B0604030504040204" pitchFamily="34" charset="0"/>
                <a:ea typeface="Verdana" panose="020B0604030504040204" pitchFamily="34" charset="0"/>
                <a:cs typeface="Verdana" panose="020B0604030504040204" pitchFamily="34" charset="0"/>
              </a:rPr>
              <a:t>kippoer</a:t>
            </a:r>
            <a:r>
              <a:rPr lang="nl-NL" b="1" dirty="0" smtClean="0">
                <a:latin typeface="Verdana" panose="020B0604030504040204" pitchFamily="34" charset="0"/>
                <a:ea typeface="Verdana" panose="020B0604030504040204" pitchFamily="34" charset="0"/>
                <a:cs typeface="Verdana" panose="020B0604030504040204" pitchFamily="34" charset="0"/>
              </a:rPr>
              <a:t>, 6. </a:t>
            </a:r>
            <a:r>
              <a:rPr lang="nl-NL" b="1" dirty="0" err="1" smtClean="0">
                <a:latin typeface="Verdana" panose="020B0604030504040204" pitchFamily="34" charset="0"/>
                <a:ea typeface="Verdana" panose="020B0604030504040204" pitchFamily="34" charset="0"/>
                <a:cs typeface="Verdana" panose="020B0604030504040204" pitchFamily="34" charset="0"/>
              </a:rPr>
              <a:t>soekot</a:t>
            </a:r>
            <a:r>
              <a:rPr lang="nl-NL" b="1" dirty="0" smtClean="0">
                <a:latin typeface="Verdana" panose="020B0604030504040204" pitchFamily="34" charset="0"/>
                <a:ea typeface="Verdana" panose="020B0604030504040204" pitchFamily="34" charset="0"/>
                <a:cs typeface="Verdana" panose="020B0604030504040204" pitchFamily="34" charset="0"/>
              </a:rPr>
              <a:t>, 7. </a:t>
            </a:r>
            <a:r>
              <a:rPr lang="nl-NL" b="1" dirty="0" err="1" smtClean="0">
                <a:latin typeface="Verdana" panose="020B0604030504040204" pitchFamily="34" charset="0"/>
                <a:ea typeface="Verdana" panose="020B0604030504040204" pitchFamily="34" charset="0"/>
                <a:cs typeface="Verdana" panose="020B0604030504040204" pitchFamily="34" charset="0"/>
              </a:rPr>
              <a:t>sjemini</a:t>
            </a:r>
            <a:r>
              <a:rPr lang="nl-NL" b="1" dirty="0" smtClean="0">
                <a:latin typeface="Verdana" panose="020B0604030504040204" pitchFamily="34" charset="0"/>
                <a:ea typeface="Verdana" panose="020B0604030504040204" pitchFamily="34" charset="0"/>
                <a:cs typeface="Verdana" panose="020B0604030504040204" pitchFamily="34" charset="0"/>
              </a:rPr>
              <a:t> </a:t>
            </a:r>
            <a:r>
              <a:rPr lang="nl-NL" b="1" dirty="0" err="1" smtClean="0">
                <a:latin typeface="Verdana" panose="020B0604030504040204" pitchFamily="34" charset="0"/>
                <a:ea typeface="Verdana" panose="020B0604030504040204" pitchFamily="34" charset="0"/>
                <a:cs typeface="Verdana" panose="020B0604030504040204" pitchFamily="34" charset="0"/>
              </a:rPr>
              <a:t>atseret</a:t>
            </a:r>
            <a:r>
              <a:rPr lang="nl-NL" b="1" dirty="0" smtClean="0">
                <a:latin typeface="Verdana" panose="020B0604030504040204" pitchFamily="34" charset="0"/>
                <a:ea typeface="Verdana" panose="020B0604030504040204" pitchFamily="34" charset="0"/>
                <a:cs typeface="Verdana" panose="020B0604030504040204" pitchFamily="34" charset="0"/>
              </a:rPr>
              <a:t>)</a:t>
            </a:r>
          </a:p>
        </p:txBody>
      </p:sp>
      <p:sp>
        <p:nvSpPr>
          <p:cNvPr id="7" name="Tekstvak 6"/>
          <p:cNvSpPr txBox="1"/>
          <p:nvPr/>
        </p:nvSpPr>
        <p:spPr>
          <a:xfrm>
            <a:off x="0" y="3742581"/>
            <a:ext cx="9144000" cy="1846659"/>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endParaRPr lang="nl-NL" sz="2400" b="1" dirty="0" smtClean="0">
              <a:latin typeface="Verdana" panose="020B0604030504040204" pitchFamily="34" charset="0"/>
              <a:ea typeface="Verdana" panose="020B0604030504040204" pitchFamily="34" charset="0"/>
              <a:cs typeface="Verdana" panose="020B0604030504040204" pitchFamily="34" charset="0"/>
            </a:endParaRPr>
          </a:p>
          <a:p>
            <a:pPr algn="ctr"/>
            <a:r>
              <a:rPr lang="nl-NL" sz="2400" b="1" dirty="0" smtClean="0">
                <a:latin typeface="Verdana" panose="020B0604030504040204" pitchFamily="34" charset="0"/>
                <a:ea typeface="Verdana" panose="020B0604030504040204" pitchFamily="34" charset="0"/>
                <a:cs typeface="Verdana" panose="020B0604030504040204" pitchFamily="34" charset="0"/>
              </a:rPr>
              <a:t>7: perfectie, compleetheid</a:t>
            </a:r>
          </a:p>
          <a:p>
            <a:pPr algn="ctr"/>
            <a:r>
              <a:rPr lang="nl-NL" sz="2400" b="1" dirty="0" smtClean="0">
                <a:latin typeface="Verdana" panose="020B0604030504040204" pitchFamily="34" charset="0"/>
                <a:ea typeface="Verdana" panose="020B0604030504040204" pitchFamily="34" charset="0"/>
                <a:cs typeface="Verdana" panose="020B0604030504040204" pitchFamily="34" charset="0"/>
              </a:rPr>
              <a:t>10: Torah</a:t>
            </a:r>
          </a:p>
          <a:p>
            <a:pPr algn="ctr"/>
            <a:r>
              <a:rPr lang="nl-NL" sz="2400" b="1" dirty="0" smtClean="0">
                <a:latin typeface="Verdana" panose="020B0604030504040204" pitchFamily="34" charset="0"/>
                <a:ea typeface="Verdana" panose="020B0604030504040204" pitchFamily="34" charset="0"/>
                <a:cs typeface="Verdana" panose="020B0604030504040204" pitchFamily="34" charset="0"/>
              </a:rPr>
              <a:t>7x10=70: eenheid onder de volkeren onder Torah</a:t>
            </a:r>
          </a:p>
          <a:p>
            <a:pPr algn="ctr"/>
            <a:endParaRPr lang="nl-NL"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7050268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4570412" y="-1984"/>
            <a:ext cx="4572000" cy="5755422"/>
          </a:xfrm>
          <a:prstGeom prst="rect">
            <a:avLst/>
          </a:prstGeom>
          <a:solidFill>
            <a:schemeClr val="tx1"/>
          </a:solidFill>
        </p:spPr>
        <p:txBody>
          <a:bodyPr wrap="square">
            <a:spAutoFit/>
          </a:bodyPr>
          <a:lstStyle/>
          <a:p>
            <a:r>
              <a:rPr lang="nl-NL" sz="1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Marcus 8 </a:t>
            </a:r>
          </a:p>
          <a:p>
            <a:r>
              <a:rPr lang="nl-NL"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8</a:t>
            </a:r>
            <a:r>
              <a:rPr lang="nl-NL" sz="14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a:t>
            </a:r>
            <a:r>
              <a:rPr lang="nl-NL"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In </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die dagen, toen er weder een grote schare bijeen was en zij niets te eten hadden, riep Hij zijn discipelen tot Zich en </a:t>
            </a:r>
            <a:r>
              <a:rPr lang="nl-NL" sz="14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 tot hen: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Ik heb medelijden met de schare, want zij zijn nu reeds drie dagen bij Mij gebleven en hebben niets te eten;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en indien Ik hen zonder voedsel naar huis laat gaan, zullen zij onderweg bezwijken, en sommigen van hen zijn van ver weg.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En zijn discipelen antwoordden Hem: Vanwaar zal iemand dezen hier in een eenzame streek met broden kunnen verzadigen?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5</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En Hij vroeg hun: Hoeveel broden hebt gij? Zij zeiden: </a:t>
            </a:r>
            <a:r>
              <a:rPr lang="nl-NL" sz="1400" b="1" dirty="0">
                <a:solidFill>
                  <a:schemeClr val="bg1"/>
                </a:solidFill>
                <a:latin typeface="Verdana" panose="020B0604030504040204" pitchFamily="34" charset="0"/>
                <a:ea typeface="Verdana" panose="020B0604030504040204" pitchFamily="34" charset="0"/>
                <a:cs typeface="Verdana" panose="020B0604030504040204" pitchFamily="34" charset="0"/>
              </a:rPr>
              <a:t>Zeven</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6</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En Hij gaf aan de schare bevel op de grond te gaan zitten. En Hij nam de zeven broden, dankte, brak ze en gaf ze aan zijn discipelen om ze hun voor te zetten, en zij zetten ze voor aan de schare.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7</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En zij hadden enkele visjes; en nadat Hij daarbij de ​zegen​ had uitgesproken, </a:t>
            </a:r>
            <a:r>
              <a:rPr lang="nl-NL" sz="14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 Hij, dat zij ook die moesten voorzetten.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8</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En zij aten en werden verzadigd en zij raapten het overschot der brokken op, </a:t>
            </a:r>
            <a:r>
              <a:rPr lang="nl-NL" sz="1400" b="1" dirty="0">
                <a:solidFill>
                  <a:schemeClr val="bg1"/>
                </a:solidFill>
                <a:latin typeface="Verdana" panose="020B0604030504040204" pitchFamily="34" charset="0"/>
                <a:ea typeface="Verdana" panose="020B0604030504040204" pitchFamily="34" charset="0"/>
                <a:cs typeface="Verdana" panose="020B0604030504040204" pitchFamily="34" charset="0"/>
              </a:rPr>
              <a:t>zeven </a:t>
            </a:r>
            <a:r>
              <a:rPr lang="nl-NL" sz="1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korven [</a:t>
            </a:r>
            <a:r>
              <a:rPr lang="el-GR" sz="1400" b="1" dirty="0">
                <a:solidFill>
                  <a:schemeClr val="bg1"/>
                </a:solidFill>
                <a:latin typeface="Times New Roman" panose="02020603050405020304" pitchFamily="18" charset="0"/>
                <a:cs typeface="Times New Roman" panose="02020603050405020304" pitchFamily="18" charset="0"/>
              </a:rPr>
              <a:t>σπυρίδας. </a:t>
            </a:r>
            <a:r>
              <a:rPr lang="nl-NL" sz="1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sz="14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spuridas</a:t>
            </a:r>
            <a:r>
              <a:rPr lang="nl-NL" sz="1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9</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En het waren er ongeveer vierduizend en Hij zond hen weg.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10</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En terstond ging Hij met zijn discipelen in het schip en kwam in het gebied van </a:t>
            </a:r>
            <a:r>
              <a:rPr lang="nl-NL" sz="1400" dirty="0" err="1">
                <a:solidFill>
                  <a:schemeClr val="bg1"/>
                </a:solidFill>
                <a:latin typeface="Verdana" panose="020B0604030504040204" pitchFamily="34" charset="0"/>
                <a:ea typeface="Verdana" panose="020B0604030504040204" pitchFamily="34" charset="0"/>
                <a:cs typeface="Verdana" panose="020B0604030504040204" pitchFamily="34" charset="0"/>
              </a:rPr>
              <a:t>Dalmanuta</a:t>
            </a:r>
            <a:r>
              <a:rPr lang="nl-NL"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hthoek 1"/>
          <p:cNvSpPr/>
          <p:nvPr/>
        </p:nvSpPr>
        <p:spPr>
          <a:xfrm>
            <a:off x="327" y="0"/>
            <a:ext cx="4572000" cy="568800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pPr lvl="0"/>
            <a:r>
              <a:rPr lang="nl-NL" sz="1400" b="1" dirty="0">
                <a:solidFill>
                  <a:prstClr val="white"/>
                </a:solidFill>
                <a:latin typeface="Verdana" panose="020B0604030504040204" pitchFamily="34" charset="0"/>
                <a:ea typeface="Verdana" panose="020B0604030504040204" pitchFamily="34" charset="0"/>
                <a:cs typeface="Verdana" panose="020B0604030504040204" pitchFamily="34" charset="0"/>
              </a:rPr>
              <a:t>Marcus 6 </a:t>
            </a:r>
          </a:p>
          <a:p>
            <a:pPr lvl="0"/>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35</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En toen het reeds laat geworden was, kwamen zijn discipelen tot Hem en zeiden: De plaats (hier) is eenzaam en het is reeds laat. </a:t>
            </a:r>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36</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Zend hen ​weg, dan kunnen zij naar de gehuchten en dorpen in de omtrek gaan om voedsel voor zich te kopen. </a:t>
            </a:r>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37</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Maar Hij antwoordde hun en </a:t>
            </a:r>
            <a:r>
              <a:rPr lang="nl-NL" sz="1400" dirty="0" err="1">
                <a:solidFill>
                  <a:prstClr val="white"/>
                </a:solidFill>
                <a:latin typeface="Verdana" panose="020B0604030504040204" pitchFamily="34" charset="0"/>
                <a:ea typeface="Verdana" panose="020B0604030504040204" pitchFamily="34" charset="0"/>
                <a:cs typeface="Verdana" panose="020B0604030504040204" pitchFamily="34" charset="0"/>
              </a:rPr>
              <a:t>zeide</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 Geeft gij hun te eten. En zij zeiden tot Hem: Zullen wij dan voor tweehonderd schellingen brood gaan kopen en hun te eten geven? </a:t>
            </a:r>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38</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Hij </a:t>
            </a:r>
            <a:r>
              <a:rPr lang="nl-NL" sz="1400" dirty="0" err="1">
                <a:solidFill>
                  <a:prstClr val="white"/>
                </a:solidFill>
                <a:latin typeface="Verdana" panose="020B0604030504040204" pitchFamily="34" charset="0"/>
                <a:ea typeface="Verdana" panose="020B0604030504040204" pitchFamily="34" charset="0"/>
                <a:cs typeface="Verdana" panose="020B0604030504040204" pitchFamily="34" charset="0"/>
              </a:rPr>
              <a:t>zeide</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 tot hen: Hoeveel broden hebt gij? Gaat eens zien! En toen zij het nagegaan hadden, zeiden zij: Vijf, en twee vissen. </a:t>
            </a:r>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39</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En Hij droeg hun op, dat allen groepsgewijze moesten gaan zitten op het groene gras.</a:t>
            </a:r>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40</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En zij gingen zitten in groepen van honderd en van vijftig. </a:t>
            </a:r>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41</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En Hij nam de vijf broden en de twee vissen, zag op naar de hemel, sprak de ​zegen​ uit en brak de broden en gaf ze aan de discipelen, dat die ze hun zouden voorzetten, en de twee vissen verdeelde Hij onder allen. </a:t>
            </a:r>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42</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En zij aten allen en werden verzadigd. </a:t>
            </a:r>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43</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En zij raapten de brokken op, </a:t>
            </a:r>
            <a:r>
              <a:rPr lang="nl-NL" sz="1400" b="1" dirty="0">
                <a:solidFill>
                  <a:prstClr val="white"/>
                </a:solidFill>
                <a:latin typeface="Verdana" panose="020B0604030504040204" pitchFamily="34" charset="0"/>
                <a:ea typeface="Verdana" panose="020B0604030504040204" pitchFamily="34" charset="0"/>
                <a:cs typeface="Verdana" panose="020B0604030504040204" pitchFamily="34" charset="0"/>
              </a:rPr>
              <a:t>twaalf </a:t>
            </a:r>
            <a:r>
              <a:rPr lang="nl-NL" sz="14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manden [</a:t>
            </a:r>
            <a:r>
              <a:rPr lang="el-GR" sz="1400" b="1" dirty="0">
                <a:latin typeface="Times New Roman" panose="02020603050405020304" pitchFamily="18" charset="0"/>
                <a:cs typeface="Times New Roman" panose="02020603050405020304" pitchFamily="18" charset="0"/>
              </a:rPr>
              <a:t>κοφίνων</a:t>
            </a:r>
            <a:r>
              <a:rPr lang="el-GR" sz="1400" dirty="0"/>
              <a:t> </a:t>
            </a:r>
            <a:r>
              <a:rPr lang="nl-NL" sz="14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a:t>
            </a:r>
            <a:r>
              <a:rPr lang="nl-NL" sz="1400" b="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kophinon</a:t>
            </a:r>
            <a:r>
              <a:rPr lang="nl-NL" sz="14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vol, en ook van de vissen. </a:t>
            </a:r>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44</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En die de broden gegeten hadden, waren vijfduizend man.</a:t>
            </a:r>
          </a:p>
        </p:txBody>
      </p:sp>
      <p:graphicFrame>
        <p:nvGraphicFramePr>
          <p:cNvPr id="8" name="Tabel 7"/>
          <p:cNvGraphicFramePr>
            <a:graphicFrameLocks noGrp="1"/>
          </p:cNvGraphicFramePr>
          <p:nvPr>
            <p:extLst>
              <p:ext uri="{D42A27DB-BD31-4B8C-83A1-F6EECF244321}">
                <p14:modId xmlns:p14="http://schemas.microsoft.com/office/powerpoint/2010/main" val="3411496767"/>
              </p:ext>
            </p:extLst>
          </p:nvPr>
        </p:nvGraphicFramePr>
        <p:xfrm>
          <a:off x="18604" y="5698716"/>
          <a:ext cx="9107999" cy="741680"/>
        </p:xfrm>
        <a:graphic>
          <a:graphicData uri="http://schemas.openxmlformats.org/drawingml/2006/table">
            <a:tbl>
              <a:tblPr firstRow="1" bandRow="1">
                <a:tableStyleId>{00A15C55-8517-42AA-B614-E9B94910E393}</a:tableStyleId>
              </a:tblPr>
              <a:tblGrid>
                <a:gridCol w="1613801"/>
                <a:gridCol w="3747099"/>
                <a:gridCol w="3747099"/>
              </a:tblGrid>
              <a:tr h="370840">
                <a:tc rowSpan="2">
                  <a:txBody>
                    <a:bodyPr/>
                    <a:lstStyle/>
                    <a:p>
                      <a:pPr algn="ctr"/>
                      <a:r>
                        <a:rPr lang="nl-NL" sz="3200" b="1" dirty="0" smtClean="0">
                          <a:solidFill>
                            <a:schemeClr val="bg1"/>
                          </a:solidFill>
                          <a:latin typeface="+mn-lt"/>
                          <a:ea typeface="+mn-ea"/>
                          <a:cs typeface="+mn-cs"/>
                        </a:rPr>
                        <a:t>4</a:t>
                      </a:r>
                      <a:endParaRPr lang="nl-NL" sz="3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2">
                        <a:lumMod val="50000"/>
                      </a:schemeClr>
                    </a:solidFill>
                  </a:tcPr>
                </a:tc>
                <a:tc>
                  <a:txBody>
                    <a:bodyPr/>
                    <a:lstStyle/>
                    <a:p>
                      <a:r>
                        <a:rPr lang="nl-NL" dirty="0" smtClean="0">
                          <a:solidFill>
                            <a:schemeClr val="bg1"/>
                          </a:solidFill>
                        </a:rPr>
                        <a:t>MARCUS</a:t>
                      </a:r>
                      <a:r>
                        <a:rPr lang="nl-NL" baseline="0" dirty="0" smtClean="0">
                          <a:solidFill>
                            <a:schemeClr val="bg1"/>
                          </a:solidFill>
                        </a:rPr>
                        <a:t> 6</a:t>
                      </a:r>
                      <a:endParaRPr lang="nl-NL"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solidFill>
                      <a:schemeClr val="tx2">
                        <a:lumMod val="50000"/>
                      </a:schemeClr>
                    </a:solidFill>
                  </a:tcPr>
                </a:tc>
                <a:tc>
                  <a:txBody>
                    <a:bodyPr/>
                    <a:lstStyle/>
                    <a:p>
                      <a:r>
                        <a:rPr lang="nl-NL" dirty="0" smtClean="0">
                          <a:solidFill>
                            <a:schemeClr val="bg1"/>
                          </a:solidFill>
                        </a:rPr>
                        <a:t>MARCUS 8</a:t>
                      </a:r>
                      <a:endParaRPr lang="nl-NL"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solidFill>
                      <a:schemeClr val="tx2">
                        <a:lumMod val="50000"/>
                      </a:schemeClr>
                    </a:solidFill>
                  </a:tcPr>
                </a:tc>
              </a:tr>
              <a:tr h="370840">
                <a:tc vMerge="1">
                  <a:txBody>
                    <a:bodyPr/>
                    <a:lstStyle/>
                    <a:p>
                      <a:endParaRPr lang="nl-NL" dirty="0"/>
                    </a:p>
                  </a:txBody>
                  <a:tcPr/>
                </a:tc>
                <a:tc>
                  <a:txBody>
                    <a:bodyPr/>
                    <a:lstStyle/>
                    <a:p>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12 manden over</a:t>
                      </a:r>
                      <a:endParaRPr lang="nl-NL"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solidFill>
                      <a:schemeClr val="tx2">
                        <a:lumMod val="50000"/>
                      </a:schemeClr>
                    </a:solidFill>
                  </a:tcPr>
                </a:tc>
                <a:tc>
                  <a:txBody>
                    <a:bodyPr/>
                    <a:lstStyle/>
                    <a:p>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7 korven over</a:t>
                      </a:r>
                      <a:endParaRPr lang="nl-NL"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solidFill>
                      <a:schemeClr val="tx2">
                        <a:lumMod val="50000"/>
                      </a:schemeClr>
                    </a:solidFill>
                  </a:tcPr>
                </a:tc>
              </a:tr>
            </a:tbl>
          </a:graphicData>
        </a:graphic>
      </p:graphicFrame>
      <p:graphicFrame>
        <p:nvGraphicFramePr>
          <p:cNvPr id="6" name="Tabel 5"/>
          <p:cNvGraphicFramePr>
            <a:graphicFrameLocks noGrp="1"/>
          </p:cNvGraphicFramePr>
          <p:nvPr>
            <p:extLst>
              <p:ext uri="{D42A27DB-BD31-4B8C-83A1-F6EECF244321}">
                <p14:modId xmlns:p14="http://schemas.microsoft.com/office/powerpoint/2010/main" val="2148410263"/>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1-10</a:t>
                      </a:r>
                    </a:p>
                    <a:p>
                      <a:pPr algn="ctr"/>
                      <a:r>
                        <a:rPr lang="nl-NL" sz="1000" dirty="0" smtClean="0">
                          <a:solidFill>
                            <a:schemeClr val="bg1"/>
                          </a:solidFill>
                        </a:rPr>
                        <a:t>4000</a:t>
                      </a: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
        <p:nvSpPr>
          <p:cNvPr id="7" name="Tekstvak 6"/>
          <p:cNvSpPr txBox="1"/>
          <p:nvPr/>
        </p:nvSpPr>
        <p:spPr>
          <a:xfrm>
            <a:off x="360371" y="787926"/>
            <a:ext cx="3779912" cy="1477328"/>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endParaRPr lang="nl-NL" sz="2400" b="1" dirty="0" smtClean="0">
              <a:latin typeface="Verdana" panose="020B0604030504040204" pitchFamily="34" charset="0"/>
              <a:ea typeface="Verdana" panose="020B0604030504040204" pitchFamily="34" charset="0"/>
              <a:cs typeface="Verdana" panose="020B0604030504040204" pitchFamily="34" charset="0"/>
            </a:endParaRPr>
          </a:p>
          <a:p>
            <a:pPr algn="ctr"/>
            <a:r>
              <a:rPr lang="nl-NL" sz="2400" b="1" dirty="0" smtClean="0">
                <a:latin typeface="Verdana" panose="020B0604030504040204" pitchFamily="34" charset="0"/>
                <a:ea typeface="Verdana" panose="020B0604030504040204" pitchFamily="34" charset="0"/>
                <a:cs typeface="Verdana" panose="020B0604030504040204" pitchFamily="34" charset="0"/>
              </a:rPr>
              <a:t>5000</a:t>
            </a:r>
          </a:p>
          <a:p>
            <a:pPr algn="ctr"/>
            <a:r>
              <a:rPr lang="nl-NL" sz="2400" b="1" dirty="0" smtClean="0">
                <a:latin typeface="Verdana" panose="020B0604030504040204" pitchFamily="34" charset="0"/>
                <a:ea typeface="Verdana" panose="020B0604030504040204" pitchFamily="34" charset="0"/>
                <a:cs typeface="Verdana" panose="020B0604030504040204" pitchFamily="34" charset="0"/>
              </a:rPr>
              <a:t>12 manden over</a:t>
            </a:r>
            <a:endParaRPr lang="nl-NL" sz="2000" b="1" dirty="0" smtClean="0">
              <a:latin typeface="Verdana" panose="020B0604030504040204" pitchFamily="34" charset="0"/>
              <a:ea typeface="Verdana" panose="020B0604030504040204" pitchFamily="34" charset="0"/>
              <a:cs typeface="Verdana" panose="020B0604030504040204" pitchFamily="34" charset="0"/>
            </a:endParaRPr>
          </a:p>
          <a:p>
            <a:pPr algn="ctr"/>
            <a:endParaRPr lang="nl-NL" dirty="0">
              <a:latin typeface="Verdana" panose="020B0604030504040204" pitchFamily="34" charset="0"/>
              <a:ea typeface="Verdana" panose="020B0604030504040204" pitchFamily="34" charset="0"/>
              <a:cs typeface="Verdana" panose="020B0604030504040204" pitchFamily="34" charset="0"/>
            </a:endParaRPr>
          </a:p>
        </p:txBody>
      </p:sp>
      <p:sp>
        <p:nvSpPr>
          <p:cNvPr id="9" name="Tekstvak 8"/>
          <p:cNvSpPr txBox="1"/>
          <p:nvPr/>
        </p:nvSpPr>
        <p:spPr>
          <a:xfrm>
            <a:off x="4966456" y="787926"/>
            <a:ext cx="3779912" cy="2523768"/>
          </a:xfrm>
          <a:prstGeom prst="rect">
            <a:avLst/>
          </a:prstGeom>
          <a:solidFill>
            <a:schemeClr val="tx1"/>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endParaRPr lang="nl-NL" sz="2400" b="1" dirty="0" smtClean="0">
              <a:latin typeface="Verdana" panose="020B0604030504040204" pitchFamily="34" charset="0"/>
              <a:ea typeface="Verdana" panose="020B0604030504040204" pitchFamily="34" charset="0"/>
              <a:cs typeface="Verdana" panose="020B0604030504040204" pitchFamily="34" charset="0"/>
            </a:endParaRPr>
          </a:p>
          <a:p>
            <a:pPr algn="ctr"/>
            <a:r>
              <a:rPr lang="nl-NL" sz="2400" b="1" dirty="0" smtClean="0">
                <a:latin typeface="Verdana" panose="020B0604030504040204" pitchFamily="34" charset="0"/>
                <a:ea typeface="Verdana" panose="020B0604030504040204" pitchFamily="34" charset="0"/>
                <a:cs typeface="Verdana" panose="020B0604030504040204" pitchFamily="34" charset="0"/>
              </a:rPr>
              <a:t>4000</a:t>
            </a:r>
          </a:p>
          <a:p>
            <a:pPr algn="ctr"/>
            <a:r>
              <a:rPr lang="nl-NL" sz="2400" b="1" dirty="0" smtClean="0">
                <a:latin typeface="Verdana" panose="020B0604030504040204" pitchFamily="34" charset="0"/>
                <a:ea typeface="Verdana" panose="020B0604030504040204" pitchFamily="34" charset="0"/>
                <a:cs typeface="Verdana" panose="020B0604030504040204" pitchFamily="34" charset="0"/>
              </a:rPr>
              <a:t>7 korven over</a:t>
            </a:r>
          </a:p>
          <a:p>
            <a:pPr algn="ctr"/>
            <a:r>
              <a:rPr lang="nl-NL" sz="2400" b="1" dirty="0" smtClean="0">
                <a:latin typeface="Verdana" panose="020B0604030504040204" pitchFamily="34" charset="0"/>
                <a:ea typeface="Verdana" panose="020B0604030504040204" pitchFamily="34" charset="0"/>
                <a:cs typeface="Verdana" panose="020B0604030504040204" pitchFamily="34" charset="0"/>
              </a:rPr>
              <a:t>7: compleetheid</a:t>
            </a:r>
          </a:p>
          <a:p>
            <a:pPr algn="ctr"/>
            <a:r>
              <a:rPr lang="nl-NL" sz="2400" b="1" dirty="0" smtClean="0">
                <a:latin typeface="Verdana" panose="020B0604030504040204" pitchFamily="34" charset="0"/>
                <a:ea typeface="Verdana" panose="020B0604030504040204" pitchFamily="34" charset="0"/>
                <a:cs typeface="Verdana" panose="020B0604030504040204" pitchFamily="34" charset="0"/>
              </a:rPr>
              <a:t>7 dagen schepping</a:t>
            </a:r>
          </a:p>
          <a:p>
            <a:pPr algn="ctr"/>
            <a:endParaRPr lang="nl-NL" sz="2000" b="1" dirty="0" smtClean="0">
              <a:latin typeface="Verdana" panose="020B0604030504040204" pitchFamily="34" charset="0"/>
              <a:ea typeface="Verdana" panose="020B0604030504040204" pitchFamily="34" charset="0"/>
              <a:cs typeface="Verdana" panose="020B0604030504040204" pitchFamily="34" charset="0"/>
            </a:endParaRPr>
          </a:p>
          <a:p>
            <a:pPr algn="ctr"/>
            <a:endParaRPr lang="nl-NL"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74170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noChangeAspect="1"/>
          </p:cNvSpPr>
          <p:nvPr>
            <p:ph idx="1"/>
          </p:nvPr>
        </p:nvSpPr>
        <p:spPr>
          <a:xfrm>
            <a:off x="84058" y="68070"/>
            <a:ext cx="2196000" cy="1440000"/>
          </a:xfrm>
          <a:solidFill>
            <a:srgbClr val="37441C"/>
          </a:solidFill>
        </p:spPr>
        <p:txBody>
          <a:bodyPr rIns="0"/>
          <a:lstStyle/>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H.1</a:t>
            </a:r>
          </a:p>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Johannes de Doper</a:t>
            </a:r>
          </a:p>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a:t>
            </a: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doop en de verzoeking in de </a:t>
            </a: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woestijn</a:t>
            </a:r>
          </a:p>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Jesjoea </a:t>
            </a: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naar Galilea – De roeping der eerste </a:t>
            </a: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discipelen</a:t>
            </a:r>
          </a:p>
          <a:p>
            <a:pPr marL="0" indent="0">
              <a:buNone/>
            </a:pP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In de synagoge te </a:t>
            </a:r>
            <a:r>
              <a:rPr lang="nl-NL" sz="800" i="1" dirty="0" err="1">
                <a:solidFill>
                  <a:schemeClr val="bg1"/>
                </a:solidFill>
                <a:latin typeface="Verdana" panose="020B0604030504040204" pitchFamily="34" charset="0"/>
                <a:ea typeface="Verdana" panose="020B0604030504040204" pitchFamily="34" charset="0"/>
                <a:cs typeface="Verdana" panose="020B0604030504040204" pitchFamily="34" charset="0"/>
              </a:rPr>
              <a:t>Kafarnaüm</a:t>
            </a:r>
            <a:endPar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In het huis van Petrus</a:t>
            </a:r>
          </a:p>
          <a:p>
            <a:pPr marL="0" indent="0">
              <a:buNone/>
            </a:pP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De genezing van een melaatse</a:t>
            </a:r>
          </a:p>
          <a:p>
            <a:pPr marL="0" indent="0">
              <a:buNone/>
            </a:pPr>
            <a:endPar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800" dirty="0"/>
          </a:p>
        </p:txBody>
      </p:sp>
      <p:sp>
        <p:nvSpPr>
          <p:cNvPr id="4" name="Tijdelijke aanduiding voor inhoud 2"/>
          <p:cNvSpPr txBox="1">
            <a:spLocks/>
          </p:cNvSpPr>
          <p:nvPr/>
        </p:nvSpPr>
        <p:spPr>
          <a:xfrm>
            <a:off x="2349396" y="68070"/>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H.2</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Genezing van een verlamde</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roeping van Levi</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vasten</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Aren plukken op de Sabbat</a:t>
            </a:r>
          </a:p>
          <a:p>
            <a:pPr marL="0" indent="0">
              <a:buFont typeface="Arial" panose="020B0604020202020204" pitchFamily="34" charset="0"/>
              <a:buNone/>
            </a:pPr>
            <a:endPar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b="1" dirty="0">
              <a:solidFill>
                <a:prstClr val="black"/>
              </a:solidFill>
            </a:endParaRPr>
          </a:p>
        </p:txBody>
      </p:sp>
      <p:sp>
        <p:nvSpPr>
          <p:cNvPr id="5" name="Tijdelijke aanduiding voor inhoud 2"/>
          <p:cNvSpPr txBox="1">
            <a:spLocks/>
          </p:cNvSpPr>
          <p:nvPr/>
        </p:nvSpPr>
        <p:spPr>
          <a:xfrm>
            <a:off x="4617628" y="68374"/>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H.3</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Een genezing op de Sabbat</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Jezus en de onreine geesten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twaalf apostelen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Beëlzebul</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zijn verwanten</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6" name="Tijdelijke aanduiding voor inhoud 2"/>
          <p:cNvSpPr txBox="1">
            <a:spLocks/>
          </p:cNvSpPr>
          <p:nvPr/>
        </p:nvSpPr>
        <p:spPr>
          <a:xfrm>
            <a:off x="84058" y="1580246"/>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H.5</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de bezetene</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dochtertje van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Jaïrus</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7" name="Tijdelijke aanduiding voor inhoud 2"/>
          <p:cNvSpPr txBox="1">
            <a:spLocks/>
          </p:cNvSpPr>
          <p:nvPr/>
        </p:nvSpPr>
        <p:spPr>
          <a:xfrm>
            <a:off x="2349396" y="1580246"/>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H.6</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verwerping te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Nazaret</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uitzending van de discipelen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dood van Johannes de Doper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terugkeer van de apostelen en de wonderbare spijziging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gaande over het meer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Genezing in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Genesaret</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8" name="Tijdelijke aanduiding voor inhoud 2"/>
          <p:cNvSpPr txBox="1">
            <a:spLocks/>
          </p:cNvSpPr>
          <p:nvPr/>
        </p:nvSpPr>
        <p:spPr>
          <a:xfrm>
            <a:off x="4617628" y="1580398"/>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H.7</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Twistgesprekken met de Farizeeën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Syrofenicische</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 vrouw</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de doofstomme</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9" name="Tijdelijke aanduiding voor inhoud 2"/>
          <p:cNvSpPr txBox="1">
            <a:spLocks/>
          </p:cNvSpPr>
          <p:nvPr/>
        </p:nvSpPr>
        <p:spPr>
          <a:xfrm>
            <a:off x="87216" y="3092414"/>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H.9</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verheerlijking op de berg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een bezeten knaap</a:t>
            </a:r>
          </a:p>
          <a:p>
            <a:pPr marL="0" indent="0">
              <a:buFont typeface="Arial" panose="020B0604020202020204" pitchFamily="34" charset="0"/>
              <a:buNone/>
            </a:pP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2</a:t>
            </a:r>
            <a:r>
              <a:rPr lang="nl-NL" sz="800" i="1" baseline="30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 </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en strijd om de voorrang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Verleiding tot zonde</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0" name="Tijdelijke aanduiding voor inhoud 2"/>
          <p:cNvSpPr txBox="1">
            <a:spLocks/>
          </p:cNvSpPr>
          <p:nvPr/>
        </p:nvSpPr>
        <p:spPr>
          <a:xfrm>
            <a:off x="2352554" y="3092414"/>
            <a:ext cx="2196000" cy="1440000"/>
          </a:xfrm>
          <a:prstGeom prst="rect">
            <a:avLst/>
          </a:prstGeom>
          <a:solidFill>
            <a:srgbClr val="2217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H.10</a:t>
            </a:r>
          </a:p>
          <a:p>
            <a:pPr marL="0" indent="0">
              <a:buFont typeface="Arial" panose="020B0604020202020204" pitchFamily="34" charset="0"/>
              <a:buNone/>
            </a:pPr>
            <a:r>
              <a:rPr lang="nl-NL" sz="800" i="1" dirty="0">
                <a:solidFill>
                  <a:prstClr val="white"/>
                </a:solidFill>
                <a:latin typeface="Verdana" panose="020B0604030504040204" pitchFamily="34" charset="0"/>
                <a:ea typeface="Verdana" panose="020B0604030504040204" pitchFamily="34" charset="0"/>
                <a:cs typeface="Verdana" panose="020B0604030504040204" pitchFamily="34" charset="0"/>
              </a:rPr>
              <a:t>G</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esprekken op de reis naar Jeruzalem</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zegent de kinderen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rijke jongeling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loon voor het volgen van Jesjoea</a:t>
            </a:r>
          </a:p>
          <a:p>
            <a:pPr marL="0" indent="0">
              <a:buFont typeface="Arial" panose="020B0604020202020204" pitchFamily="34" charset="0"/>
              <a:buNone/>
            </a:pP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3</a:t>
            </a:r>
            <a:r>
              <a:rPr lang="nl-NL" sz="800" i="1" baseline="30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Niet heersen maar dienen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Bartimeüs</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1" name="Tijdelijke aanduiding voor inhoud 2"/>
          <p:cNvSpPr txBox="1">
            <a:spLocks/>
          </p:cNvSpPr>
          <p:nvPr/>
        </p:nvSpPr>
        <p:spPr>
          <a:xfrm>
            <a:off x="4620786" y="309241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H.11</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intocht in Jeruzalem</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reiniging van de tempel en de verdorde vijgenboom</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naar Jezus’ bevoegdheid</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2" name="Tijdelijke aanduiding voor inhoud 2"/>
          <p:cNvSpPr txBox="1">
            <a:spLocks/>
          </p:cNvSpPr>
          <p:nvPr/>
        </p:nvSpPr>
        <p:spPr>
          <a:xfrm>
            <a:off x="6885900" y="68222"/>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H.4</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zaaier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lamp</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 is van het zaad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storm op het meer</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3" name="Tijdelijke aanduiding voor inhoud 2"/>
          <p:cNvSpPr txBox="1">
            <a:spLocks/>
          </p:cNvSpPr>
          <p:nvPr/>
        </p:nvSpPr>
        <p:spPr>
          <a:xfrm>
            <a:off x="6885900" y="1580246"/>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H.8</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tweede wonderbare spijziging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om een teken en het zuurdesem van de Farizeeën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blinde te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Betsaïda</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belijdenis van Petrus en </a:t>
            </a:r>
          </a:p>
          <a:p>
            <a:pPr marL="0" indent="0">
              <a:buFont typeface="Arial" panose="020B0604020202020204" pitchFamily="34" charset="0"/>
              <a:buNone/>
            </a:pP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1</a:t>
            </a:r>
            <a:r>
              <a:rPr lang="nl-NL" sz="800" i="1" baseline="30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4" name="Tijdelijke aanduiding voor inhoud 2"/>
          <p:cNvSpPr txBox="1">
            <a:spLocks/>
          </p:cNvSpPr>
          <p:nvPr/>
        </p:nvSpPr>
        <p:spPr>
          <a:xfrm>
            <a:off x="6889058" y="309241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H.12</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onrechtvaardige pachters</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recht van de Keizer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naar de opstanding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grote gebod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Davids </a:t>
            </a:r>
            <a:r>
              <a:rPr lang="nl-NL" sz="800" i="1" dirty="0">
                <a:solidFill>
                  <a:prstClr val="white"/>
                </a:solidFill>
                <a:latin typeface="Verdana" panose="020B0604030504040204" pitchFamily="34" charset="0"/>
                <a:ea typeface="Verdana" panose="020B0604030504040204" pitchFamily="34" charset="0"/>
                <a:cs typeface="Verdana" panose="020B0604030504040204" pitchFamily="34" charset="0"/>
              </a:rPr>
              <a:t>Z</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oon en Heer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Waarschuwing tegen de </a:t>
            </a:r>
            <a:r>
              <a:rPr lang="nl-NL" sz="800" i="1" dirty="0">
                <a:solidFill>
                  <a:prstClr val="white"/>
                </a:solidFill>
                <a:latin typeface="Verdana" panose="020B0604030504040204" pitchFamily="34" charset="0"/>
                <a:ea typeface="Verdana" panose="020B0604030504040204" pitchFamily="34" charset="0"/>
                <a:cs typeface="Verdana" panose="020B0604030504040204" pitchFamily="34" charset="0"/>
              </a:rPr>
              <a:t>S</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chriftgeleerden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penninkske</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 van de weduwe</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5" name="Tijdelijke aanduiding voor inhoud 2"/>
          <p:cNvSpPr txBox="1">
            <a:spLocks/>
          </p:cNvSpPr>
          <p:nvPr/>
        </p:nvSpPr>
        <p:spPr>
          <a:xfrm>
            <a:off x="84058" y="460473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H.13</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Rede over de laatste dingen</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6" name="Tijdelijke aanduiding voor inhoud 2"/>
          <p:cNvSpPr txBox="1">
            <a:spLocks/>
          </p:cNvSpPr>
          <p:nvPr/>
        </p:nvSpPr>
        <p:spPr>
          <a:xfrm>
            <a:off x="2349396" y="460473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H.14</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Zalving en het verraad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voorbereiding van de paasmaaltijd De instelling van het Avondmaal</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verloochening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voorzegd</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Gethsemane</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gevangenneming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Voor de Raad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door Petrus verloochend</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7" name="Tijdelijke aanduiding voor inhoud 2"/>
          <p:cNvSpPr txBox="1">
            <a:spLocks/>
          </p:cNvSpPr>
          <p:nvPr/>
        </p:nvSpPr>
        <p:spPr>
          <a:xfrm>
            <a:off x="4617628" y="460473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H.15</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voor Pilatus</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Barabbas</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bespotting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kruisiging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sterven van Jesjoea</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begrafenis</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8" name="Tijdelijke aanduiding voor inhoud 2"/>
          <p:cNvSpPr txBox="1">
            <a:spLocks/>
          </p:cNvSpPr>
          <p:nvPr/>
        </p:nvSpPr>
        <p:spPr>
          <a:xfrm>
            <a:off x="6885900" y="4604734"/>
            <a:ext cx="2196000" cy="1440000"/>
          </a:xfrm>
          <a:prstGeom prst="rect">
            <a:avLst/>
          </a:prstGeom>
          <a:solidFill>
            <a:schemeClr val="tx2">
              <a:lumMod val="50000"/>
            </a:schemeClr>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H.16</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opstanding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Verschijningen van Jesjoea</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21" name="Tijdelijke aanduiding voor inhoud 2"/>
          <p:cNvSpPr txBox="1">
            <a:spLocks noChangeAspect="1"/>
          </p:cNvSpPr>
          <p:nvPr/>
        </p:nvSpPr>
        <p:spPr>
          <a:xfrm>
            <a:off x="2844448" y="1884200"/>
            <a:ext cx="5760000" cy="3777048"/>
          </a:xfrm>
          <a:prstGeom prst="rect">
            <a:avLst/>
          </a:prstGeom>
          <a:solidFill>
            <a:srgbClr val="37441C"/>
          </a:solidFill>
          <a:ln w="76200">
            <a:solidFill>
              <a:schemeClr val="bg1"/>
            </a:solidFill>
          </a:ln>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H.1</a:t>
            </a:r>
          </a:p>
          <a:p>
            <a:pPr marL="0" indent="0">
              <a:buFont typeface="Arial" panose="020B0604020202020204" pitchFamily="34" charset="0"/>
              <a:buNone/>
            </a:pPr>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Johannes de Doper</a:t>
            </a:r>
          </a:p>
          <a:p>
            <a:pPr marL="0" indent="0">
              <a:buFont typeface="Arial" panose="020B0604020202020204" pitchFamily="34" charset="0"/>
              <a:buNone/>
            </a:pPr>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doop en de verzoeking in de woestijn</a:t>
            </a:r>
          </a:p>
          <a:p>
            <a:pPr marL="0" indent="0">
              <a:buFont typeface="Arial" panose="020B0604020202020204" pitchFamily="34" charset="0"/>
              <a:buNone/>
            </a:pPr>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Jesjoea naar Galilea – De roeping der eerste discipelen</a:t>
            </a:r>
          </a:p>
          <a:p>
            <a:pPr marL="0" indent="0">
              <a:buFont typeface="Arial" panose="020B0604020202020204" pitchFamily="34" charset="0"/>
              <a:buNone/>
            </a:pPr>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In de synagoge te </a:t>
            </a:r>
            <a:r>
              <a:rPr lang="nl-NL" sz="2000" b="1" i="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Kafarnaüm</a:t>
            </a:r>
            <a:endPar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In het huis van Petrus</a:t>
            </a:r>
          </a:p>
          <a:p>
            <a:pPr marL="0" indent="0">
              <a:buFont typeface="Arial" panose="020B0604020202020204" pitchFamily="34" charset="0"/>
              <a:buNone/>
            </a:pPr>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genezing van een melaatse</a:t>
            </a:r>
          </a:p>
          <a:p>
            <a:pPr marL="0" indent="0">
              <a:buFont typeface="Arial" panose="020B0604020202020204" pitchFamily="34" charset="0"/>
              <a:buNone/>
            </a:pPr>
            <a:endPar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2000" b="1" dirty="0"/>
          </a:p>
        </p:txBody>
      </p:sp>
      <p:graphicFrame>
        <p:nvGraphicFramePr>
          <p:cNvPr id="19" name="Tabel 18"/>
          <p:cNvGraphicFramePr>
            <a:graphicFrameLocks noGrp="1"/>
          </p:cNvGraphicFramePr>
          <p:nvPr>
            <p:extLst>
              <p:ext uri="{D42A27DB-BD31-4B8C-83A1-F6EECF244321}">
                <p14:modId xmlns:p14="http://schemas.microsoft.com/office/powerpoint/2010/main" val="3810001"/>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lumMod val="50000"/>
                            </a:schemeClr>
                          </a:solidFill>
                        </a:rPr>
                        <a:t>1-2</a:t>
                      </a:r>
                    </a:p>
                    <a:p>
                      <a:pPr algn="ctr"/>
                      <a:r>
                        <a:rPr lang="nl-NL" sz="1000" dirty="0" smtClean="0">
                          <a:solidFill>
                            <a:schemeClr val="bg1">
                              <a:lumMod val="50000"/>
                            </a:schemeClr>
                          </a:solidFill>
                        </a:rPr>
                        <a:t>gelijkenissen</a:t>
                      </a:r>
                      <a:endParaRPr lang="nl-NL" sz="1000" dirty="0">
                        <a:solidFill>
                          <a:schemeClr val="bg1">
                            <a:lumMod val="50000"/>
                          </a:schemeClr>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lumMod val="50000"/>
                            </a:schemeClr>
                          </a:solidFill>
                        </a:rPr>
                        <a:t>3-9</a:t>
                      </a:r>
                    </a:p>
                    <a:p>
                      <a:pPr algn="ctr"/>
                      <a:r>
                        <a:rPr lang="nl-NL" sz="1000" dirty="0" smtClean="0">
                          <a:solidFill>
                            <a:schemeClr val="bg1">
                              <a:lumMod val="50000"/>
                            </a:schemeClr>
                          </a:solidFill>
                        </a:rPr>
                        <a:t>de zaaier</a:t>
                      </a:r>
                      <a:endParaRPr lang="nl-NL" sz="1000" dirty="0">
                        <a:solidFill>
                          <a:schemeClr val="bg1">
                            <a:lumMod val="50000"/>
                          </a:schemeClr>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lumMod val="50000"/>
                            </a:schemeClr>
                          </a:solidFill>
                        </a:rPr>
                        <a:t>10-12</a:t>
                      </a:r>
                    </a:p>
                    <a:p>
                      <a:pPr algn="ctr"/>
                      <a:r>
                        <a:rPr lang="nl-NL" sz="1000" dirty="0" smtClean="0">
                          <a:solidFill>
                            <a:schemeClr val="bg1">
                              <a:lumMod val="50000"/>
                            </a:schemeClr>
                          </a:solidFill>
                        </a:rPr>
                        <a:t>gelijkenissen</a:t>
                      </a:r>
                      <a:endParaRPr lang="nl-NL" sz="1000" dirty="0">
                        <a:solidFill>
                          <a:schemeClr val="bg1">
                            <a:lumMod val="50000"/>
                          </a:schemeClr>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lumMod val="50000"/>
                            </a:schemeClr>
                          </a:solidFill>
                        </a:rPr>
                        <a:t>13-20</a:t>
                      </a:r>
                    </a:p>
                    <a:p>
                      <a:pPr algn="ctr"/>
                      <a:r>
                        <a:rPr lang="nl-NL" sz="1000" dirty="0" smtClean="0">
                          <a:solidFill>
                            <a:schemeClr val="bg1">
                              <a:lumMod val="50000"/>
                            </a:schemeClr>
                          </a:solidFill>
                        </a:rPr>
                        <a:t>uitleg </a:t>
                      </a:r>
                      <a:r>
                        <a:rPr lang="nl-NL" sz="1000" baseline="0" dirty="0" smtClean="0">
                          <a:solidFill>
                            <a:schemeClr val="bg1">
                              <a:lumMod val="50000"/>
                            </a:schemeClr>
                          </a:solidFill>
                        </a:rPr>
                        <a:t> </a:t>
                      </a:r>
                      <a:r>
                        <a:rPr lang="nl-NL" sz="1000" dirty="0" smtClean="0">
                          <a:solidFill>
                            <a:schemeClr val="bg1">
                              <a:lumMod val="50000"/>
                            </a:schemeClr>
                          </a:solidFill>
                        </a:rPr>
                        <a:t>zaaier</a:t>
                      </a:r>
                      <a:endParaRPr lang="nl-NL" sz="1000" dirty="0">
                        <a:solidFill>
                          <a:schemeClr val="bg1">
                            <a:lumMod val="50000"/>
                          </a:schemeClr>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lumMod val="50000"/>
                            </a:schemeClr>
                          </a:solidFill>
                        </a:rPr>
                        <a:t>21-23</a:t>
                      </a:r>
                    </a:p>
                    <a:p>
                      <a:pPr algn="ctr"/>
                      <a:r>
                        <a:rPr lang="nl-NL" sz="1000" dirty="0" smtClean="0">
                          <a:solidFill>
                            <a:schemeClr val="bg1">
                              <a:lumMod val="50000"/>
                            </a:schemeClr>
                          </a:solidFill>
                        </a:rPr>
                        <a:t>de lamp</a:t>
                      </a:r>
                      <a:endParaRPr lang="nl-NL" sz="1000" dirty="0">
                        <a:solidFill>
                          <a:schemeClr val="bg1">
                            <a:lumMod val="50000"/>
                          </a:schemeClr>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lumMod val="50000"/>
                            </a:schemeClr>
                          </a:solidFill>
                        </a:rPr>
                        <a:t>24-25</a:t>
                      </a:r>
                    </a:p>
                    <a:p>
                      <a:pPr algn="ctr"/>
                      <a:r>
                        <a:rPr lang="nl-NL" sz="1000" dirty="0" smtClean="0">
                          <a:solidFill>
                            <a:schemeClr val="bg1">
                              <a:lumMod val="50000"/>
                            </a:schemeClr>
                          </a:solidFill>
                        </a:rPr>
                        <a:t>de</a:t>
                      </a:r>
                      <a:r>
                        <a:rPr lang="nl-NL" sz="1000" baseline="0" dirty="0" smtClean="0">
                          <a:solidFill>
                            <a:schemeClr val="bg1">
                              <a:lumMod val="50000"/>
                            </a:schemeClr>
                          </a:solidFill>
                        </a:rPr>
                        <a:t> maat</a:t>
                      </a:r>
                      <a:endParaRPr lang="nl-NL" sz="1000" dirty="0" smtClean="0">
                        <a:solidFill>
                          <a:schemeClr val="bg1">
                            <a:lumMod val="50000"/>
                          </a:schemeClr>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lumMod val="50000"/>
                            </a:schemeClr>
                          </a:solidFill>
                        </a:rPr>
                        <a:t>26-29</a:t>
                      </a:r>
                    </a:p>
                    <a:p>
                      <a:pPr algn="ctr"/>
                      <a:r>
                        <a:rPr lang="nl-NL" sz="1000" dirty="0" smtClean="0">
                          <a:solidFill>
                            <a:schemeClr val="bg1">
                              <a:lumMod val="50000"/>
                            </a:schemeClr>
                          </a:solidFill>
                        </a:rPr>
                        <a:t>het wonder</a:t>
                      </a:r>
                      <a:endParaRPr lang="nl-NL" sz="1000" dirty="0">
                        <a:solidFill>
                          <a:schemeClr val="bg1">
                            <a:lumMod val="50000"/>
                          </a:schemeClr>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lumMod val="50000"/>
                            </a:schemeClr>
                          </a:solidFill>
                        </a:rPr>
                        <a:t>30-32</a:t>
                      </a:r>
                    </a:p>
                    <a:p>
                      <a:pPr algn="ctr"/>
                      <a:r>
                        <a:rPr lang="nl-NL" sz="1000" dirty="0" smtClean="0">
                          <a:solidFill>
                            <a:schemeClr val="bg1">
                              <a:lumMod val="50000"/>
                            </a:schemeClr>
                          </a:solidFill>
                        </a:rPr>
                        <a:t>Mosterdzaad</a:t>
                      </a:r>
                      <a:endParaRPr lang="nl-NL" sz="1000" dirty="0">
                        <a:solidFill>
                          <a:schemeClr val="bg1">
                            <a:lumMod val="50000"/>
                          </a:schemeClr>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lumMod val="50000"/>
                            </a:schemeClr>
                          </a:solidFill>
                        </a:rPr>
                        <a:t>35-41</a:t>
                      </a:r>
                    </a:p>
                    <a:p>
                      <a:pPr algn="ctr"/>
                      <a:r>
                        <a:rPr lang="nl-NL" sz="1000" dirty="0" smtClean="0">
                          <a:solidFill>
                            <a:schemeClr val="bg1">
                              <a:lumMod val="50000"/>
                            </a:schemeClr>
                          </a:solidFill>
                        </a:rPr>
                        <a:t>storm</a:t>
                      </a:r>
                      <a:endParaRPr lang="nl-NL" sz="1000" dirty="0">
                        <a:solidFill>
                          <a:schemeClr val="bg1">
                            <a:lumMod val="50000"/>
                          </a:schemeClr>
                        </a:solidFill>
                      </a:endParaRPr>
                    </a:p>
                  </a:txBody>
                  <a:tcPr>
                    <a:cell3D prstMaterial="dkEdge">
                      <a:bevel w="25400" h="25400" prst="angle"/>
                      <a:lightRig rig="flood" dir="t"/>
                    </a:cell3D>
                    <a:solidFill>
                      <a:srgbClr val="220B00"/>
                    </a:solidFill>
                  </a:tcPr>
                </a:tc>
              </a:tr>
            </a:tbl>
          </a:graphicData>
        </a:graphic>
      </p:graphicFrame>
      <p:pic>
        <p:nvPicPr>
          <p:cNvPr id="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61" y="6021288"/>
            <a:ext cx="9175750"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62303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fbeeldingsresultaat voor &quot;mand&quot;"/>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1916832"/>
            <a:ext cx="3600400" cy="360040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fbeeldingsresultaat voor big greek wicker basket"/>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99719"/>
                    </a14:imgEffect>
                  </a14:imgLayer>
                </a14:imgProps>
              </a:ext>
              <a:ext uri="{28A0092B-C50C-407E-A947-70E740481C1C}">
                <a14:useLocalDpi xmlns:a14="http://schemas.microsoft.com/office/drawing/2010/main" val="0"/>
              </a:ext>
            </a:extLst>
          </a:blip>
          <a:srcRect/>
          <a:stretch>
            <a:fillRect/>
          </a:stretch>
        </p:blipFill>
        <p:spPr bwMode="auto">
          <a:xfrm>
            <a:off x="3291384" y="-311099"/>
            <a:ext cx="5832648" cy="5832648"/>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4572000" y="2051556"/>
            <a:ext cx="3528000" cy="738664"/>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l-GR" sz="2400" b="1" dirty="0" smtClean="0">
                <a:latin typeface="Times New Roman" panose="02020603050405020304" pitchFamily="18" charset="0"/>
                <a:cs typeface="Times New Roman" panose="02020603050405020304" pitchFamily="18" charset="0"/>
              </a:rPr>
              <a:t>Σπυρίδας</a:t>
            </a:r>
            <a:r>
              <a:rPr lang="nl-NL" sz="2400" b="1" dirty="0" smtClean="0"/>
              <a:t> </a:t>
            </a:r>
            <a:r>
              <a:rPr lang="nl-NL" sz="2400" b="1" dirty="0" smtClean="0">
                <a:latin typeface="Verdana" panose="020B0604030504040204" pitchFamily="34" charset="0"/>
                <a:ea typeface="Verdana" panose="020B0604030504040204" pitchFamily="34" charset="0"/>
                <a:cs typeface="Verdana" panose="020B0604030504040204" pitchFamily="34" charset="0"/>
              </a:rPr>
              <a:t>– </a:t>
            </a:r>
            <a:r>
              <a:rPr lang="nl-NL" sz="2400" b="1" dirty="0" err="1" smtClean="0">
                <a:latin typeface="Verdana" panose="020B0604030504040204" pitchFamily="34" charset="0"/>
                <a:ea typeface="Verdana" panose="020B0604030504040204" pitchFamily="34" charset="0"/>
                <a:cs typeface="Verdana" panose="020B0604030504040204" pitchFamily="34" charset="0"/>
              </a:rPr>
              <a:t>spuridas</a:t>
            </a:r>
            <a:endParaRPr lang="nl-NL" sz="2400" b="1" dirty="0" smtClean="0">
              <a:latin typeface="Verdana" panose="020B0604030504040204" pitchFamily="34" charset="0"/>
              <a:ea typeface="Verdana" panose="020B0604030504040204" pitchFamily="34" charset="0"/>
              <a:cs typeface="Verdana" panose="020B0604030504040204" pitchFamily="34" charset="0"/>
            </a:endParaRPr>
          </a:p>
          <a:p>
            <a:pPr algn="ctr"/>
            <a:r>
              <a:rPr lang="nl-NL" dirty="0">
                <a:latin typeface="Verdana" panose="020B0604030504040204" pitchFamily="34" charset="0"/>
                <a:ea typeface="Verdana" panose="020B0604030504040204" pitchFamily="34" charset="0"/>
                <a:cs typeface="Verdana" panose="020B0604030504040204" pitchFamily="34" charset="0"/>
              </a:rPr>
              <a:t>g</a:t>
            </a:r>
            <a:r>
              <a:rPr lang="nl-NL" dirty="0" smtClean="0">
                <a:latin typeface="Verdana" panose="020B0604030504040204" pitchFamily="34" charset="0"/>
                <a:ea typeface="Verdana" panose="020B0604030504040204" pitchFamily="34" charset="0"/>
                <a:cs typeface="Verdana" panose="020B0604030504040204" pitchFamily="34" charset="0"/>
              </a:rPr>
              <a:t>rote mand (Hand.9:25)</a:t>
            </a:r>
            <a:endParaRPr lang="nl-NL" dirty="0">
              <a:latin typeface="Verdana" panose="020B0604030504040204" pitchFamily="34" charset="0"/>
              <a:ea typeface="Verdana" panose="020B0604030504040204" pitchFamily="34" charset="0"/>
              <a:cs typeface="Verdana" panose="020B0604030504040204" pitchFamily="34" charset="0"/>
            </a:endParaRPr>
          </a:p>
        </p:txBody>
      </p:sp>
      <p:sp>
        <p:nvSpPr>
          <p:cNvPr id="7" name="Tekstvak 6"/>
          <p:cNvSpPr txBox="1"/>
          <p:nvPr/>
        </p:nvSpPr>
        <p:spPr>
          <a:xfrm>
            <a:off x="935712" y="4237950"/>
            <a:ext cx="2088000" cy="738664"/>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l-GR" sz="1400" b="1" dirty="0">
                <a:latin typeface="Times New Roman" panose="02020603050405020304" pitchFamily="18" charset="0"/>
                <a:cs typeface="Times New Roman" panose="02020603050405020304" pitchFamily="18" charset="0"/>
              </a:rPr>
              <a:t>κοφίνων</a:t>
            </a:r>
            <a:r>
              <a:rPr lang="nl-NL" sz="1400" b="1" dirty="0" smtClean="0"/>
              <a:t> </a:t>
            </a:r>
            <a:r>
              <a:rPr lang="nl-NL" sz="1400" b="1" dirty="0" smtClean="0">
                <a:latin typeface="Verdana" panose="020B0604030504040204" pitchFamily="34" charset="0"/>
                <a:ea typeface="Verdana" panose="020B0604030504040204" pitchFamily="34" charset="0"/>
                <a:cs typeface="Verdana" panose="020B0604030504040204" pitchFamily="34" charset="0"/>
              </a:rPr>
              <a:t>– </a:t>
            </a:r>
            <a:r>
              <a:rPr lang="nl-NL" sz="1400" b="1" dirty="0" err="1" smtClean="0">
                <a:latin typeface="Verdana" panose="020B0604030504040204" pitchFamily="34" charset="0"/>
                <a:ea typeface="Verdana" panose="020B0604030504040204" pitchFamily="34" charset="0"/>
                <a:cs typeface="Verdana" panose="020B0604030504040204" pitchFamily="34" charset="0"/>
              </a:rPr>
              <a:t>kophinous</a:t>
            </a:r>
            <a:endParaRPr lang="nl-NL" sz="1400" b="1" dirty="0" smtClean="0">
              <a:latin typeface="Verdana" panose="020B0604030504040204" pitchFamily="34" charset="0"/>
              <a:ea typeface="Verdana" panose="020B0604030504040204" pitchFamily="34" charset="0"/>
              <a:cs typeface="Verdana" panose="020B0604030504040204" pitchFamily="34" charset="0"/>
            </a:endParaRPr>
          </a:p>
          <a:p>
            <a:pPr algn="ctr"/>
            <a:r>
              <a:rPr lang="nl-NL" sz="1400" dirty="0">
                <a:latin typeface="Verdana" panose="020B0604030504040204" pitchFamily="34" charset="0"/>
                <a:ea typeface="Verdana" panose="020B0604030504040204" pitchFamily="34" charset="0"/>
                <a:cs typeface="Verdana" panose="020B0604030504040204" pitchFamily="34" charset="0"/>
              </a:rPr>
              <a:t>k</a:t>
            </a:r>
            <a:r>
              <a:rPr lang="nl-NL" sz="1400" dirty="0" smtClean="0">
                <a:latin typeface="Verdana" panose="020B0604030504040204" pitchFamily="34" charset="0"/>
                <a:ea typeface="Verdana" panose="020B0604030504040204" pitchFamily="34" charset="0"/>
                <a:cs typeface="Verdana" panose="020B0604030504040204" pitchFamily="34" charset="0"/>
              </a:rPr>
              <a:t>leine korf</a:t>
            </a:r>
          </a:p>
          <a:p>
            <a:pPr algn="ctr"/>
            <a:r>
              <a:rPr lang="nl-NL" sz="1400" dirty="0" smtClean="0">
                <a:latin typeface="Verdana" panose="020B0604030504040204" pitchFamily="34" charset="0"/>
                <a:ea typeface="Verdana" panose="020B0604030504040204" pitchFamily="34" charset="0"/>
                <a:cs typeface="Verdana" panose="020B0604030504040204" pitchFamily="34" charset="0"/>
              </a:rPr>
              <a:t>9 liter? </a:t>
            </a:r>
            <a:endParaRPr lang="nl-NL" sz="14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9" name="Tabel 8"/>
          <p:cNvGraphicFramePr>
            <a:graphicFrameLocks noGrp="1"/>
          </p:cNvGraphicFramePr>
          <p:nvPr>
            <p:extLst>
              <p:ext uri="{D42A27DB-BD31-4B8C-83A1-F6EECF244321}">
                <p14:modId xmlns:p14="http://schemas.microsoft.com/office/powerpoint/2010/main" val="3456861095"/>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1-10</a:t>
                      </a:r>
                    </a:p>
                    <a:p>
                      <a:pPr algn="ctr"/>
                      <a:r>
                        <a:rPr lang="nl-NL" sz="1000" dirty="0" smtClean="0">
                          <a:solidFill>
                            <a:schemeClr val="bg1"/>
                          </a:solidFill>
                        </a:rPr>
                        <a:t>4000</a:t>
                      </a: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graphicFrame>
        <p:nvGraphicFramePr>
          <p:cNvPr id="11" name="Tabel 10"/>
          <p:cNvGraphicFramePr>
            <a:graphicFrameLocks noGrp="1"/>
          </p:cNvGraphicFramePr>
          <p:nvPr>
            <p:extLst>
              <p:ext uri="{D42A27DB-BD31-4B8C-83A1-F6EECF244321}">
                <p14:modId xmlns:p14="http://schemas.microsoft.com/office/powerpoint/2010/main" val="721915435"/>
              </p:ext>
            </p:extLst>
          </p:nvPr>
        </p:nvGraphicFramePr>
        <p:xfrm>
          <a:off x="14288" y="5445224"/>
          <a:ext cx="9107999" cy="1010920"/>
        </p:xfrm>
        <a:graphic>
          <a:graphicData uri="http://schemas.openxmlformats.org/drawingml/2006/table">
            <a:tbl>
              <a:tblPr firstRow="1" bandRow="1">
                <a:tableStyleId>{00A15C55-8517-42AA-B614-E9B94910E393}</a:tableStyleId>
              </a:tblPr>
              <a:tblGrid>
                <a:gridCol w="1613801"/>
                <a:gridCol w="3747099"/>
                <a:gridCol w="3747099"/>
              </a:tblGrid>
              <a:tr h="370840">
                <a:tc rowSpan="2">
                  <a:txBody>
                    <a:bodyPr/>
                    <a:lstStyle/>
                    <a:p>
                      <a:pPr algn="ctr"/>
                      <a:r>
                        <a:rPr lang="nl-NL" sz="3200" b="1" dirty="0" smtClean="0">
                          <a:solidFill>
                            <a:schemeClr val="bg1"/>
                          </a:solidFill>
                          <a:latin typeface="+mn-lt"/>
                          <a:ea typeface="+mn-ea"/>
                          <a:cs typeface="+mn-cs"/>
                        </a:rPr>
                        <a:t>4</a:t>
                      </a:r>
                      <a:endParaRPr lang="nl-NL" sz="3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2">
                        <a:lumMod val="50000"/>
                      </a:schemeClr>
                    </a:solidFill>
                  </a:tcPr>
                </a:tc>
                <a:tc>
                  <a:txBody>
                    <a:bodyPr/>
                    <a:lstStyle/>
                    <a:p>
                      <a:r>
                        <a:rPr lang="nl-NL" dirty="0" smtClean="0">
                          <a:solidFill>
                            <a:schemeClr val="bg1"/>
                          </a:solidFill>
                        </a:rPr>
                        <a:t>MARCUS</a:t>
                      </a:r>
                      <a:r>
                        <a:rPr lang="nl-NL" baseline="0" dirty="0" smtClean="0">
                          <a:solidFill>
                            <a:schemeClr val="bg1"/>
                          </a:solidFill>
                        </a:rPr>
                        <a:t> 6</a:t>
                      </a:r>
                      <a:endParaRPr lang="nl-NL"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solidFill>
                      <a:schemeClr val="tx2">
                        <a:lumMod val="50000"/>
                      </a:schemeClr>
                    </a:solidFill>
                  </a:tcPr>
                </a:tc>
                <a:tc>
                  <a:txBody>
                    <a:bodyPr/>
                    <a:lstStyle/>
                    <a:p>
                      <a:r>
                        <a:rPr lang="nl-NL" dirty="0" smtClean="0">
                          <a:solidFill>
                            <a:schemeClr val="bg1"/>
                          </a:solidFill>
                        </a:rPr>
                        <a:t>MARCUS 8</a:t>
                      </a:r>
                      <a:endParaRPr lang="nl-NL"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solidFill>
                      <a:schemeClr val="tx2">
                        <a:lumMod val="50000"/>
                      </a:schemeClr>
                    </a:solidFill>
                  </a:tcPr>
                </a:tc>
              </a:tr>
              <a:tr h="370840">
                <a:tc vMerge="1">
                  <a:txBody>
                    <a:bodyPr/>
                    <a:lstStyle/>
                    <a:p>
                      <a:endParaRPr lang="nl-NL" dirty="0"/>
                    </a:p>
                  </a:txBody>
                  <a:tcPr/>
                </a:tc>
                <a:tc>
                  <a:txBody>
                    <a:bodyPr/>
                    <a:lstStyle/>
                    <a:p>
                      <a:r>
                        <a:rPr lang="nl-NL"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12 manden [</a:t>
                      </a:r>
                      <a:r>
                        <a:rPr lang="el-GR" sz="1200" b="0" i="0" kern="1200" dirty="0" smtClean="0">
                          <a:solidFill>
                            <a:schemeClr val="bg1"/>
                          </a:solidFill>
                          <a:effectLst/>
                          <a:latin typeface="Verdana" panose="020B0604030504040204" pitchFamily="34" charset="0"/>
                          <a:ea typeface="Verdana" panose="020B0604030504040204" pitchFamily="34" charset="0"/>
                          <a:cs typeface="Verdana" panose="020B0604030504040204" pitchFamily="34" charset="0"/>
                        </a:rPr>
                        <a:t>κοφίνων</a:t>
                      </a:r>
                      <a:r>
                        <a:rPr lang="nl-NL" sz="1200" b="0" i="0" kern="1200" dirty="0" smtClean="0">
                          <a:solidFill>
                            <a:schemeClr val="bg1"/>
                          </a:solidFill>
                          <a:effectLst/>
                          <a:latin typeface="Verdana" panose="020B0604030504040204" pitchFamily="34" charset="0"/>
                          <a:ea typeface="Verdana" panose="020B0604030504040204" pitchFamily="34" charset="0"/>
                          <a:cs typeface="Verdana" panose="020B0604030504040204" pitchFamily="34" charset="0"/>
                        </a:rPr>
                        <a:t> - </a:t>
                      </a:r>
                      <a:r>
                        <a:rPr lang="nl-NL" sz="1200" b="0" i="0" kern="1200" dirty="0" err="1" smtClean="0">
                          <a:solidFill>
                            <a:schemeClr val="bg1"/>
                          </a:solidFill>
                          <a:effectLst/>
                          <a:latin typeface="Verdana" panose="020B0604030504040204" pitchFamily="34" charset="0"/>
                          <a:ea typeface="Verdana" panose="020B0604030504040204" pitchFamily="34" charset="0"/>
                          <a:cs typeface="Verdana" panose="020B0604030504040204" pitchFamily="34" charset="0"/>
                        </a:rPr>
                        <a:t>kophinous</a:t>
                      </a:r>
                      <a:r>
                        <a:rPr lang="nl-NL"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speciaal</a:t>
                      </a:r>
                      <a:r>
                        <a:rPr lang="nl-NL" sz="120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bij reizende Joden in gebruik ter voorkoming verontreiniging in heidens gebied</a:t>
                      </a:r>
                      <a:endParaRPr lang="nl-NL"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solidFill>
                      <a:schemeClr val="tx2">
                        <a:lumMod val="50000"/>
                      </a:schemeClr>
                    </a:solidFill>
                  </a:tcPr>
                </a:tc>
                <a:tc>
                  <a:txBody>
                    <a:bodyPr/>
                    <a:lstStyle/>
                    <a:p>
                      <a:r>
                        <a:rPr lang="nl-NL"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7 korven [</a:t>
                      </a:r>
                      <a:r>
                        <a:rPr lang="el-GR" sz="1200" b="0" i="0" kern="1200" dirty="0" smtClean="0">
                          <a:solidFill>
                            <a:schemeClr val="bg1"/>
                          </a:solidFill>
                          <a:effectLst/>
                          <a:latin typeface="Verdana" panose="020B0604030504040204" pitchFamily="34" charset="0"/>
                          <a:ea typeface="Verdana" panose="020B0604030504040204" pitchFamily="34" charset="0"/>
                          <a:cs typeface="Verdana" panose="020B0604030504040204" pitchFamily="34" charset="0"/>
                        </a:rPr>
                        <a:t>σπυρίδας</a:t>
                      </a:r>
                      <a:r>
                        <a:rPr lang="nl-NL" sz="1200" b="0" i="0" kern="1200" dirty="0" smtClean="0">
                          <a:solidFill>
                            <a:schemeClr val="bg1"/>
                          </a:solidFill>
                          <a:effectLst/>
                          <a:latin typeface="Verdana" panose="020B0604030504040204" pitchFamily="34" charset="0"/>
                          <a:ea typeface="Verdana" panose="020B0604030504040204" pitchFamily="34" charset="0"/>
                          <a:cs typeface="Verdana" panose="020B0604030504040204" pitchFamily="34" charset="0"/>
                        </a:rPr>
                        <a:t> - </a:t>
                      </a:r>
                      <a:r>
                        <a:rPr lang="nl-NL" sz="1200" b="0" i="0" kern="1200" dirty="0" err="1" smtClean="0">
                          <a:solidFill>
                            <a:schemeClr val="bg1"/>
                          </a:solidFill>
                          <a:effectLst/>
                          <a:latin typeface="Verdana" panose="020B0604030504040204" pitchFamily="34" charset="0"/>
                          <a:ea typeface="Verdana" panose="020B0604030504040204" pitchFamily="34" charset="0"/>
                          <a:cs typeface="Verdana" panose="020B0604030504040204" pitchFamily="34" charset="0"/>
                        </a:rPr>
                        <a:t>spuridas</a:t>
                      </a:r>
                      <a:r>
                        <a:rPr lang="nl-NL"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grote</a:t>
                      </a:r>
                      <a:r>
                        <a:rPr lang="nl-NL" sz="120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mand als bij Paulus</a:t>
                      </a:r>
                      <a:endParaRPr lang="nl-NL"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solidFill>
                      <a:schemeClr val="tx2">
                        <a:lumMod val="50000"/>
                      </a:schemeClr>
                    </a:solidFill>
                  </a:tcPr>
                </a:tc>
              </a:tr>
            </a:tbl>
          </a:graphicData>
        </a:graphic>
      </p:graphicFrame>
    </p:spTree>
    <p:extLst>
      <p:ext uri="{BB962C8B-B14F-4D97-AF65-F5344CB8AC3E}">
        <p14:creationId xmlns:p14="http://schemas.microsoft.com/office/powerpoint/2010/main" val="26041782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4570412" y="-1984"/>
            <a:ext cx="4572000" cy="5688000"/>
          </a:xfrm>
          <a:prstGeom prst="rect">
            <a:avLst/>
          </a:prstGeom>
          <a:solidFill>
            <a:schemeClr val="tx1"/>
          </a:solidFill>
        </p:spPr>
        <p:txBody>
          <a:bodyPr wrap="square">
            <a:spAutoFit/>
          </a:bodyPr>
          <a:lstStyle/>
          <a:p>
            <a:r>
              <a:rPr lang="nl-NL" sz="1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Marcus 8 </a:t>
            </a:r>
          </a:p>
          <a:p>
            <a:r>
              <a:rPr lang="nl-NL"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8</a:t>
            </a:r>
            <a:r>
              <a:rPr lang="nl-NL" sz="14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a:t>
            </a:r>
            <a:r>
              <a:rPr lang="nl-NL"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In </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die dagen, toen er weder een grote schare bijeen was en zij niets te eten hadden, riep Hij zijn discipelen tot Zich en </a:t>
            </a:r>
            <a:r>
              <a:rPr lang="nl-NL" sz="14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 tot hen: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Ik heb medelijden met de schare, want zij zijn nu reeds drie dagen bij Mij gebleven en hebben niets te eten;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sz="1400" b="1" dirty="0">
                <a:solidFill>
                  <a:schemeClr val="bg1"/>
                </a:solidFill>
                <a:latin typeface="Verdana" panose="020B0604030504040204" pitchFamily="34" charset="0"/>
                <a:ea typeface="Verdana" panose="020B0604030504040204" pitchFamily="34" charset="0"/>
                <a:cs typeface="Verdana" panose="020B0604030504040204" pitchFamily="34" charset="0"/>
              </a:rPr>
              <a:t>indien Ik hen zonder voedsel naar huis laat gaan, zullen zij onderweg bezwijken</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 en sommigen van hen zijn van ver weg.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En zijn discipelen antwoordden Hem: Vanwaar zal iemand dezen hier in een eenzame streek met broden kunnen verzadigen?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5</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En Hij vroeg hun: Hoeveel broden hebt gij? Zij zeiden: </a:t>
            </a:r>
            <a:r>
              <a:rPr lang="nl-NL" sz="1400" b="1" dirty="0">
                <a:solidFill>
                  <a:schemeClr val="bg1"/>
                </a:solidFill>
                <a:latin typeface="Verdana" panose="020B0604030504040204" pitchFamily="34" charset="0"/>
                <a:ea typeface="Verdana" panose="020B0604030504040204" pitchFamily="34" charset="0"/>
                <a:cs typeface="Verdana" panose="020B0604030504040204" pitchFamily="34" charset="0"/>
              </a:rPr>
              <a:t>Zeven</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6</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En Hij gaf aan de schare bevel op de grond te gaan zitten. En Hij nam de zeven broden, dankte, brak ze en gaf ze aan zijn discipelen om ze hun voor te zetten, en zij zetten ze voor aan de schare.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7</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En zij hadden enkele visjes; en nadat Hij daarbij de ​zegen​ had uitgesproken, </a:t>
            </a:r>
            <a:r>
              <a:rPr lang="nl-NL" sz="14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 Hij, dat zij ook die moesten voorzetten.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8</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En zij aten en werden verzadigd en zij raapten het overschot der brokken op, </a:t>
            </a:r>
            <a:r>
              <a:rPr lang="nl-NL" sz="1400" b="1" dirty="0">
                <a:solidFill>
                  <a:schemeClr val="bg1"/>
                </a:solidFill>
                <a:latin typeface="Verdana" panose="020B0604030504040204" pitchFamily="34" charset="0"/>
                <a:ea typeface="Verdana" panose="020B0604030504040204" pitchFamily="34" charset="0"/>
                <a:cs typeface="Verdana" panose="020B0604030504040204" pitchFamily="34" charset="0"/>
              </a:rPr>
              <a:t>zeven korven</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9</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En het waren er ongeveer vierduizend en Hij zond hen weg.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10</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En terstond ging Hij met zijn discipelen in het schip en kwam in het gebied van </a:t>
            </a:r>
            <a:r>
              <a:rPr lang="nl-NL" sz="1400" dirty="0" err="1">
                <a:solidFill>
                  <a:schemeClr val="bg1"/>
                </a:solidFill>
                <a:latin typeface="Verdana" panose="020B0604030504040204" pitchFamily="34" charset="0"/>
                <a:ea typeface="Verdana" panose="020B0604030504040204" pitchFamily="34" charset="0"/>
                <a:cs typeface="Verdana" panose="020B0604030504040204" pitchFamily="34" charset="0"/>
              </a:rPr>
              <a:t>Dalmanuta</a:t>
            </a:r>
            <a:r>
              <a:rPr lang="nl-NL"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hthoek 1"/>
          <p:cNvSpPr/>
          <p:nvPr/>
        </p:nvSpPr>
        <p:spPr>
          <a:xfrm>
            <a:off x="327" y="0"/>
            <a:ext cx="4572000" cy="568800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pPr lvl="0"/>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Marcus 6 </a:t>
            </a:r>
          </a:p>
          <a:p>
            <a:pPr lvl="0"/>
            <a:r>
              <a:rPr lang="nl-NL" sz="1400" baseline="300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35 </a:t>
            </a:r>
            <a:r>
              <a:rPr lang="nl-NL" sz="14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En </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toen het reeds laat geworden was, kwamen zijn discipelen tot Hem en zeiden: De plaats (hier) is eenzaam en het is reeds laat. </a:t>
            </a:r>
            <a:r>
              <a:rPr lang="nl-NL" sz="1400" b="1"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36</a:t>
            </a:r>
            <a:r>
              <a:rPr lang="nl-NL" sz="1400" b="1" dirty="0">
                <a:solidFill>
                  <a:prstClr val="white"/>
                </a:solidFill>
                <a:latin typeface="Verdana" panose="020B0604030504040204" pitchFamily="34" charset="0"/>
                <a:ea typeface="Verdana" panose="020B0604030504040204" pitchFamily="34" charset="0"/>
                <a:cs typeface="Verdana" panose="020B0604030504040204" pitchFamily="34" charset="0"/>
              </a:rPr>
              <a:t>Zend hen ​weg, dan kunnen zij naar de gehuchten en dorpen in de omtrek gaan om voedsel voor zich te kopen</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37</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Maar Hij antwoordde hun en </a:t>
            </a:r>
            <a:r>
              <a:rPr lang="nl-NL" sz="1400" dirty="0" err="1">
                <a:solidFill>
                  <a:prstClr val="white"/>
                </a:solidFill>
                <a:latin typeface="Verdana" panose="020B0604030504040204" pitchFamily="34" charset="0"/>
                <a:ea typeface="Verdana" panose="020B0604030504040204" pitchFamily="34" charset="0"/>
                <a:cs typeface="Verdana" panose="020B0604030504040204" pitchFamily="34" charset="0"/>
              </a:rPr>
              <a:t>zeide</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 Geeft gij hun te eten. En zij zeiden tot Hem: Zullen wij dan voor tweehonderd schellingen brood gaan kopen en hun te eten geven? </a:t>
            </a:r>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38</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Hij </a:t>
            </a:r>
            <a:r>
              <a:rPr lang="nl-NL" sz="1400" dirty="0" err="1">
                <a:solidFill>
                  <a:prstClr val="white"/>
                </a:solidFill>
                <a:latin typeface="Verdana" panose="020B0604030504040204" pitchFamily="34" charset="0"/>
                <a:ea typeface="Verdana" panose="020B0604030504040204" pitchFamily="34" charset="0"/>
                <a:cs typeface="Verdana" panose="020B0604030504040204" pitchFamily="34" charset="0"/>
              </a:rPr>
              <a:t>zeide</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 tot hen: Hoeveel broden hebt gij? Gaat eens zien! En toen zij het nagegaan hadden, zeiden zij: Vijf, en twee vissen. </a:t>
            </a:r>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39</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En Hij droeg hun op, dat allen groepsgewijze moesten gaan zitten op het groene gras.</a:t>
            </a:r>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40</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En zij gingen zitten in groepen van honderd en van vijftig. </a:t>
            </a:r>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41</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En Hij nam de vijf broden en de twee vissen, zag op naar de hemel, sprak de ​zegen​ uit en brak de broden en gaf ze aan de discipelen, dat die ze hun zouden voorzetten, en de twee vissen verdeelde Hij onder allen. </a:t>
            </a:r>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42</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En zij aten allen en werden verzadigd. </a:t>
            </a:r>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43</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En zij raapten de brokken op, </a:t>
            </a:r>
            <a:r>
              <a:rPr lang="nl-NL" sz="1400" b="1" dirty="0">
                <a:solidFill>
                  <a:prstClr val="white"/>
                </a:solidFill>
                <a:latin typeface="Verdana" panose="020B0604030504040204" pitchFamily="34" charset="0"/>
                <a:ea typeface="Verdana" panose="020B0604030504040204" pitchFamily="34" charset="0"/>
                <a:cs typeface="Verdana" panose="020B0604030504040204" pitchFamily="34" charset="0"/>
              </a:rPr>
              <a:t>twaalf manden </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vol, en ook van de vissen. </a:t>
            </a:r>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44</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En die de broden gegeten hadden, waren vijfduizend man.</a:t>
            </a:r>
          </a:p>
        </p:txBody>
      </p:sp>
      <p:graphicFrame>
        <p:nvGraphicFramePr>
          <p:cNvPr id="8" name="Tabel 7"/>
          <p:cNvGraphicFramePr>
            <a:graphicFrameLocks noGrp="1"/>
          </p:cNvGraphicFramePr>
          <p:nvPr>
            <p:extLst>
              <p:ext uri="{D42A27DB-BD31-4B8C-83A1-F6EECF244321}">
                <p14:modId xmlns:p14="http://schemas.microsoft.com/office/powerpoint/2010/main" val="2958960243"/>
              </p:ext>
            </p:extLst>
          </p:nvPr>
        </p:nvGraphicFramePr>
        <p:xfrm>
          <a:off x="18604" y="5698716"/>
          <a:ext cx="9107999" cy="741680"/>
        </p:xfrm>
        <a:graphic>
          <a:graphicData uri="http://schemas.openxmlformats.org/drawingml/2006/table">
            <a:tbl>
              <a:tblPr firstRow="1" bandRow="1">
                <a:tableStyleId>{00A15C55-8517-42AA-B614-E9B94910E393}</a:tableStyleId>
              </a:tblPr>
              <a:tblGrid>
                <a:gridCol w="1613801"/>
                <a:gridCol w="3747099"/>
                <a:gridCol w="3747099"/>
              </a:tblGrid>
              <a:tr h="370840">
                <a:tc rowSpan="2">
                  <a:txBody>
                    <a:bodyPr/>
                    <a:lstStyle/>
                    <a:p>
                      <a:pPr algn="ctr"/>
                      <a:r>
                        <a:rPr lang="nl-NL" sz="3200" b="1" dirty="0" smtClean="0">
                          <a:solidFill>
                            <a:schemeClr val="bg1"/>
                          </a:solidFill>
                          <a:latin typeface="+mn-lt"/>
                          <a:ea typeface="+mn-ea"/>
                          <a:cs typeface="+mn-cs"/>
                        </a:rPr>
                        <a:t>5</a:t>
                      </a:r>
                      <a:endParaRPr lang="nl-NL" sz="3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2">
                        <a:lumMod val="50000"/>
                      </a:schemeClr>
                    </a:solidFill>
                  </a:tcPr>
                </a:tc>
                <a:tc>
                  <a:txBody>
                    <a:bodyPr/>
                    <a:lstStyle/>
                    <a:p>
                      <a:r>
                        <a:rPr lang="nl-NL" dirty="0" smtClean="0">
                          <a:solidFill>
                            <a:schemeClr val="bg1"/>
                          </a:solidFill>
                        </a:rPr>
                        <a:t>MARCUS</a:t>
                      </a:r>
                      <a:r>
                        <a:rPr lang="nl-NL" baseline="0" dirty="0" smtClean="0">
                          <a:solidFill>
                            <a:schemeClr val="bg1"/>
                          </a:solidFill>
                        </a:rPr>
                        <a:t> 6</a:t>
                      </a:r>
                      <a:endParaRPr lang="nl-NL"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solidFill>
                      <a:schemeClr val="tx2">
                        <a:lumMod val="50000"/>
                      </a:schemeClr>
                    </a:solidFill>
                  </a:tcPr>
                </a:tc>
                <a:tc>
                  <a:txBody>
                    <a:bodyPr/>
                    <a:lstStyle/>
                    <a:p>
                      <a:r>
                        <a:rPr lang="nl-NL" dirty="0" smtClean="0">
                          <a:solidFill>
                            <a:schemeClr val="bg1"/>
                          </a:solidFill>
                        </a:rPr>
                        <a:t>MARCUS 8</a:t>
                      </a:r>
                      <a:endParaRPr lang="nl-NL"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solidFill>
                      <a:schemeClr val="tx2">
                        <a:lumMod val="50000"/>
                      </a:schemeClr>
                    </a:solidFill>
                  </a:tcPr>
                </a:tc>
              </a:tr>
              <a:tr h="370840">
                <a:tc vMerge="1">
                  <a:txBody>
                    <a:bodyPr/>
                    <a:lstStyle/>
                    <a:p>
                      <a:endParaRPr lang="nl-NL" dirty="0"/>
                    </a:p>
                  </a:txBody>
                  <a:tcPr/>
                </a:tc>
                <a:tc>
                  <a:txBody>
                    <a:bodyPr/>
                    <a:lstStyle/>
                    <a:p>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Dichtbevolkt</a:t>
                      </a:r>
                      <a:r>
                        <a:rPr lang="nl-NL"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Galilea</a:t>
                      </a:r>
                      <a:endParaRPr lang="nl-NL"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solidFill>
                      <a:schemeClr val="tx2">
                        <a:lumMod val="50000"/>
                      </a:schemeClr>
                    </a:solidFill>
                  </a:tcPr>
                </a:tc>
                <a:tc>
                  <a:txBody>
                    <a:bodyPr/>
                    <a:lstStyle/>
                    <a:p>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Dunbevolkt </a:t>
                      </a:r>
                      <a:r>
                        <a:rPr lang="nl-NL"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Decapolis</a:t>
                      </a:r>
                      <a:endParaRPr lang="nl-NL"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solidFill>
                      <a:schemeClr val="tx2">
                        <a:lumMod val="50000"/>
                      </a:schemeClr>
                    </a:solidFill>
                  </a:tcPr>
                </a:tc>
              </a:tr>
            </a:tbl>
          </a:graphicData>
        </a:graphic>
      </p:graphicFrame>
      <p:graphicFrame>
        <p:nvGraphicFramePr>
          <p:cNvPr id="6" name="Tabel 5"/>
          <p:cNvGraphicFramePr>
            <a:graphicFrameLocks noGrp="1"/>
          </p:cNvGraphicFramePr>
          <p:nvPr>
            <p:extLst>
              <p:ext uri="{D42A27DB-BD31-4B8C-83A1-F6EECF244321}">
                <p14:modId xmlns:p14="http://schemas.microsoft.com/office/powerpoint/2010/main" val="2148410263"/>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1-10</a:t>
                      </a:r>
                    </a:p>
                    <a:p>
                      <a:pPr algn="ctr"/>
                      <a:r>
                        <a:rPr lang="nl-NL" sz="1000" dirty="0" smtClean="0">
                          <a:solidFill>
                            <a:schemeClr val="bg1"/>
                          </a:solidFill>
                        </a:rPr>
                        <a:t>4000</a:t>
                      </a: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Tree>
    <p:extLst>
      <p:ext uri="{BB962C8B-B14F-4D97-AF65-F5344CB8AC3E}">
        <p14:creationId xmlns:p14="http://schemas.microsoft.com/office/powerpoint/2010/main" val="23531743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4570412" y="-1984"/>
            <a:ext cx="4572000" cy="5688000"/>
          </a:xfrm>
          <a:prstGeom prst="rect">
            <a:avLst/>
          </a:prstGeom>
          <a:solidFill>
            <a:schemeClr val="tx1"/>
          </a:solidFill>
        </p:spPr>
        <p:txBody>
          <a:bodyPr wrap="square">
            <a:spAutoFit/>
          </a:bodyPr>
          <a:lstStyle/>
          <a:p>
            <a:r>
              <a:rPr lang="nl-NL" sz="1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Marcus 8 </a:t>
            </a:r>
          </a:p>
          <a:p>
            <a:r>
              <a:rPr lang="nl-NL"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8</a:t>
            </a:r>
            <a:r>
              <a:rPr lang="nl-NL" sz="14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a:t>
            </a:r>
            <a:r>
              <a:rPr lang="nl-NL"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In </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die dagen, toen er weder een grote schare bijeen was en zij niets te eten hadden, riep Hij zijn discipelen tot Zich en </a:t>
            </a:r>
            <a:r>
              <a:rPr lang="nl-NL" sz="14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 tot hen: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Ik heb medelijden met de schare, want zij zijn nu reeds drie dagen bij Mij gebleven en hebben niets te eten;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en indien Ik hen zonder voedsel naar huis laat gaan, zullen zij onderweg bezwijken, en sommigen van hen zijn van ver weg.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En zijn discipelen antwoordden Hem: Vanwaar zal iemand dezen hier in een eenzame streek met broden kunnen verzadigen?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5</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En Hij vroeg hun: Hoeveel broden hebt gij? Zij zeiden: Zeven.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6</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En Hij gaf aan de schare bevel </a:t>
            </a:r>
            <a:r>
              <a:rPr lang="nl-NL" sz="1400" b="1" dirty="0">
                <a:solidFill>
                  <a:schemeClr val="bg1"/>
                </a:solidFill>
                <a:latin typeface="Verdana" panose="020B0604030504040204" pitchFamily="34" charset="0"/>
                <a:ea typeface="Verdana" panose="020B0604030504040204" pitchFamily="34" charset="0"/>
                <a:cs typeface="Verdana" panose="020B0604030504040204" pitchFamily="34" charset="0"/>
              </a:rPr>
              <a:t>op de grond te gaan zitten</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 En Hij nam de zeven broden, dankte, brak ze en gaf ze aan zijn discipelen om ze hun voor te zetten, en zij zetten ze voor aan de schare.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7</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En zij hadden enkele visjes; en nadat Hij daarbij de ​zegen​ had uitgesproken, </a:t>
            </a:r>
            <a:r>
              <a:rPr lang="nl-NL" sz="14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 Hij, dat zij ook die moesten voorzetten.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8</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En zij aten en werden verzadigd en zij raapten het overschot der brokken op, zeven korven.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9</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En het waren er ongeveer vierduizend en Hij zond hen weg.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10</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En terstond ging Hij met zijn discipelen in het schip en kwam in het gebied van </a:t>
            </a:r>
            <a:r>
              <a:rPr lang="nl-NL" sz="1400" dirty="0" err="1">
                <a:solidFill>
                  <a:schemeClr val="bg1"/>
                </a:solidFill>
                <a:latin typeface="Verdana" panose="020B0604030504040204" pitchFamily="34" charset="0"/>
                <a:ea typeface="Verdana" panose="020B0604030504040204" pitchFamily="34" charset="0"/>
                <a:cs typeface="Verdana" panose="020B0604030504040204" pitchFamily="34" charset="0"/>
              </a:rPr>
              <a:t>Dalmanuta</a:t>
            </a:r>
            <a:r>
              <a:rPr lang="nl-NL"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hthoek 1"/>
          <p:cNvSpPr/>
          <p:nvPr/>
        </p:nvSpPr>
        <p:spPr>
          <a:xfrm>
            <a:off x="327" y="0"/>
            <a:ext cx="4572000" cy="568800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pPr lvl="0"/>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Marcus 6 </a:t>
            </a:r>
          </a:p>
          <a:p>
            <a:pPr lvl="0"/>
            <a:r>
              <a:rPr lang="nl-NL" sz="1400" baseline="300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35 </a:t>
            </a:r>
            <a:r>
              <a:rPr lang="nl-NL" sz="14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En </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toen het reeds laat geworden was, kwamen zijn discipelen tot Hem en zeiden: De plaats (hier) is eenzaam en het is reeds laat. </a:t>
            </a:r>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36</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Zend hen ​weg, dan kunnen zij naar de gehuchten en dorpen in de omtrek gaan om voedsel voor zich te kopen. </a:t>
            </a:r>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37</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Maar Hij antwoordde hun en </a:t>
            </a:r>
            <a:r>
              <a:rPr lang="nl-NL" sz="1400" dirty="0" err="1">
                <a:solidFill>
                  <a:prstClr val="white"/>
                </a:solidFill>
                <a:latin typeface="Verdana" panose="020B0604030504040204" pitchFamily="34" charset="0"/>
                <a:ea typeface="Verdana" panose="020B0604030504040204" pitchFamily="34" charset="0"/>
                <a:cs typeface="Verdana" panose="020B0604030504040204" pitchFamily="34" charset="0"/>
              </a:rPr>
              <a:t>zeide</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 Geeft gij hun te eten. En zij zeiden tot Hem: Zullen wij dan voor tweehonderd schellingen brood gaan kopen en hun te eten geven? </a:t>
            </a:r>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38</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Hij </a:t>
            </a:r>
            <a:r>
              <a:rPr lang="nl-NL" sz="1400" dirty="0" err="1">
                <a:solidFill>
                  <a:prstClr val="white"/>
                </a:solidFill>
                <a:latin typeface="Verdana" panose="020B0604030504040204" pitchFamily="34" charset="0"/>
                <a:ea typeface="Verdana" panose="020B0604030504040204" pitchFamily="34" charset="0"/>
                <a:cs typeface="Verdana" panose="020B0604030504040204" pitchFamily="34" charset="0"/>
              </a:rPr>
              <a:t>zeide</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 tot hen: Hoeveel broden hebt gij? Gaat eens zien! En toen zij het nagegaan hadden, zeiden zij: Vijf, en twee vissen. </a:t>
            </a:r>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39</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En Hij droeg hun op, dat allen groepsgewijze moesten gaan zitten </a:t>
            </a:r>
            <a:r>
              <a:rPr lang="nl-NL" sz="1400" b="1" dirty="0">
                <a:solidFill>
                  <a:prstClr val="white"/>
                </a:solidFill>
                <a:latin typeface="Verdana" panose="020B0604030504040204" pitchFamily="34" charset="0"/>
                <a:ea typeface="Verdana" panose="020B0604030504040204" pitchFamily="34" charset="0"/>
                <a:cs typeface="Verdana" panose="020B0604030504040204" pitchFamily="34" charset="0"/>
              </a:rPr>
              <a:t>op het groene gras</a:t>
            </a:r>
            <a:r>
              <a:rPr lang="nl-NL" sz="14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nl-NL" sz="1400" baseline="300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40</a:t>
            </a:r>
            <a:r>
              <a:rPr lang="nl-NL" sz="14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En </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zij gingen zitten in groepen van honderd en van vijftig. </a:t>
            </a:r>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41</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En Hij nam de vijf broden en de twee vissen, zag op naar de hemel, sprak de ​zegen​ uit en brak de broden en gaf ze aan de discipelen, dat die ze hun zouden voorzetten, en de twee vissen verdeelde Hij onder allen. </a:t>
            </a:r>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42</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En zij aten allen en werden verzadigd. </a:t>
            </a:r>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43</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En zij raapten de brokken op, </a:t>
            </a:r>
            <a:r>
              <a:rPr lang="nl-NL" sz="1400" b="1" dirty="0">
                <a:solidFill>
                  <a:prstClr val="white"/>
                </a:solidFill>
                <a:latin typeface="Verdana" panose="020B0604030504040204" pitchFamily="34" charset="0"/>
                <a:ea typeface="Verdana" panose="020B0604030504040204" pitchFamily="34" charset="0"/>
                <a:cs typeface="Verdana" panose="020B0604030504040204" pitchFamily="34" charset="0"/>
              </a:rPr>
              <a:t>twaalf manden </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vol, en ook van de vissen. </a:t>
            </a:r>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44</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En die de broden gegeten hadden, waren vijfduizend man.</a:t>
            </a:r>
          </a:p>
        </p:txBody>
      </p:sp>
      <p:graphicFrame>
        <p:nvGraphicFramePr>
          <p:cNvPr id="8" name="Tabel 7"/>
          <p:cNvGraphicFramePr>
            <a:graphicFrameLocks noGrp="1"/>
          </p:cNvGraphicFramePr>
          <p:nvPr>
            <p:extLst>
              <p:ext uri="{D42A27DB-BD31-4B8C-83A1-F6EECF244321}">
                <p14:modId xmlns:p14="http://schemas.microsoft.com/office/powerpoint/2010/main" val="1466887264"/>
              </p:ext>
            </p:extLst>
          </p:nvPr>
        </p:nvGraphicFramePr>
        <p:xfrm>
          <a:off x="18604" y="5698716"/>
          <a:ext cx="9107999" cy="741680"/>
        </p:xfrm>
        <a:graphic>
          <a:graphicData uri="http://schemas.openxmlformats.org/drawingml/2006/table">
            <a:tbl>
              <a:tblPr firstRow="1" bandRow="1">
                <a:tableStyleId>{00A15C55-8517-42AA-B614-E9B94910E393}</a:tableStyleId>
              </a:tblPr>
              <a:tblGrid>
                <a:gridCol w="1613801"/>
                <a:gridCol w="3747099"/>
                <a:gridCol w="3747099"/>
              </a:tblGrid>
              <a:tr h="370840">
                <a:tc rowSpan="2">
                  <a:txBody>
                    <a:bodyPr/>
                    <a:lstStyle/>
                    <a:p>
                      <a:pPr algn="ctr"/>
                      <a:r>
                        <a:rPr lang="nl-NL" sz="3200" b="1" dirty="0" smtClean="0">
                          <a:solidFill>
                            <a:schemeClr val="bg1"/>
                          </a:solidFill>
                          <a:latin typeface="+mn-lt"/>
                          <a:ea typeface="+mn-ea"/>
                          <a:cs typeface="+mn-cs"/>
                        </a:rPr>
                        <a:t>6</a:t>
                      </a:r>
                      <a:endParaRPr lang="nl-NL" sz="3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2">
                        <a:lumMod val="50000"/>
                      </a:schemeClr>
                    </a:solidFill>
                  </a:tcPr>
                </a:tc>
                <a:tc>
                  <a:txBody>
                    <a:bodyPr/>
                    <a:lstStyle/>
                    <a:p>
                      <a:r>
                        <a:rPr lang="nl-NL" dirty="0" smtClean="0">
                          <a:solidFill>
                            <a:schemeClr val="bg1"/>
                          </a:solidFill>
                        </a:rPr>
                        <a:t>MARCUS</a:t>
                      </a:r>
                      <a:r>
                        <a:rPr lang="nl-NL" baseline="0" dirty="0" smtClean="0">
                          <a:solidFill>
                            <a:schemeClr val="bg1"/>
                          </a:solidFill>
                        </a:rPr>
                        <a:t> 6</a:t>
                      </a:r>
                      <a:endParaRPr lang="nl-NL"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solidFill>
                      <a:schemeClr val="tx2">
                        <a:lumMod val="50000"/>
                      </a:schemeClr>
                    </a:solidFill>
                  </a:tcPr>
                </a:tc>
                <a:tc>
                  <a:txBody>
                    <a:bodyPr/>
                    <a:lstStyle/>
                    <a:p>
                      <a:r>
                        <a:rPr lang="nl-NL" dirty="0" smtClean="0">
                          <a:solidFill>
                            <a:schemeClr val="bg1"/>
                          </a:solidFill>
                        </a:rPr>
                        <a:t>MARCUS 8</a:t>
                      </a:r>
                      <a:endParaRPr lang="nl-NL"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solidFill>
                      <a:schemeClr val="tx2">
                        <a:lumMod val="50000"/>
                      </a:schemeClr>
                    </a:solidFill>
                  </a:tcPr>
                </a:tc>
              </a:tr>
              <a:tr h="370840">
                <a:tc vMerge="1">
                  <a:txBody>
                    <a:bodyPr/>
                    <a:lstStyle/>
                    <a:p>
                      <a:endParaRPr lang="nl-NL" dirty="0"/>
                    </a:p>
                  </a:txBody>
                  <a:tcPr/>
                </a:tc>
                <a:tc>
                  <a:txBody>
                    <a:bodyPr/>
                    <a:lstStyle/>
                    <a:p>
                      <a:r>
                        <a:rPr lang="nl-NL" sz="1800" b="0" i="0" kern="1200" dirty="0" smtClean="0">
                          <a:solidFill>
                            <a:schemeClr val="bg1"/>
                          </a:solidFill>
                          <a:effectLst/>
                          <a:latin typeface="Verdana" panose="020B0604030504040204" pitchFamily="34" charset="0"/>
                          <a:ea typeface="Verdana" panose="020B0604030504040204" pitchFamily="34" charset="0"/>
                          <a:cs typeface="Verdana" panose="020B0604030504040204" pitchFamily="34" charset="0"/>
                        </a:rPr>
                        <a:t>Galilea</a:t>
                      </a:r>
                      <a:r>
                        <a:rPr lang="nl-NL" sz="1800" b="0" i="0" kern="1200" baseline="0" dirty="0" smtClean="0">
                          <a:solidFill>
                            <a:schemeClr val="bg1"/>
                          </a:solidFill>
                          <a:effectLst/>
                          <a:latin typeface="Verdana" panose="020B0604030504040204" pitchFamily="34" charset="0"/>
                          <a:ea typeface="Verdana" panose="020B0604030504040204" pitchFamily="34" charset="0"/>
                          <a:cs typeface="Verdana" panose="020B0604030504040204" pitchFamily="34" charset="0"/>
                        </a:rPr>
                        <a:t> groen gras</a:t>
                      </a:r>
                      <a:endParaRPr lang="nl-NL"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solidFill>
                      <a:schemeClr val="tx2">
                        <a:lumMod val="50000"/>
                      </a:schemeClr>
                    </a:solidFill>
                  </a:tcPr>
                </a:tc>
                <a:tc>
                  <a:txBody>
                    <a:bodyPr/>
                    <a:lstStyle/>
                    <a:p>
                      <a:r>
                        <a:rPr lang="nl-NL"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Decapolis</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 op de grond</a:t>
                      </a:r>
                      <a:endParaRPr lang="nl-NL"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solidFill>
                      <a:schemeClr val="tx2">
                        <a:lumMod val="50000"/>
                      </a:schemeClr>
                    </a:solidFill>
                  </a:tcPr>
                </a:tc>
              </a:tr>
            </a:tbl>
          </a:graphicData>
        </a:graphic>
      </p:graphicFrame>
      <p:graphicFrame>
        <p:nvGraphicFramePr>
          <p:cNvPr id="6" name="Tabel 5"/>
          <p:cNvGraphicFramePr>
            <a:graphicFrameLocks noGrp="1"/>
          </p:cNvGraphicFramePr>
          <p:nvPr>
            <p:extLst>
              <p:ext uri="{D42A27DB-BD31-4B8C-83A1-F6EECF244321}">
                <p14:modId xmlns:p14="http://schemas.microsoft.com/office/powerpoint/2010/main" val="2148410263"/>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1-10</a:t>
                      </a:r>
                    </a:p>
                    <a:p>
                      <a:pPr algn="ctr"/>
                      <a:r>
                        <a:rPr lang="nl-NL" sz="1000" dirty="0" smtClean="0">
                          <a:solidFill>
                            <a:schemeClr val="bg1"/>
                          </a:solidFill>
                        </a:rPr>
                        <a:t>4000</a:t>
                      </a: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Tree>
    <p:extLst>
      <p:ext uri="{BB962C8B-B14F-4D97-AF65-F5344CB8AC3E}">
        <p14:creationId xmlns:p14="http://schemas.microsoft.com/office/powerpoint/2010/main" val="20208205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4570412" y="-1984"/>
            <a:ext cx="4572000" cy="5688000"/>
          </a:xfrm>
          <a:prstGeom prst="rect">
            <a:avLst/>
          </a:prstGeom>
          <a:solidFill>
            <a:schemeClr val="tx1"/>
          </a:solidFill>
        </p:spPr>
        <p:txBody>
          <a:bodyPr wrap="square">
            <a:spAutoFit/>
          </a:bodyPr>
          <a:lstStyle/>
          <a:p>
            <a:r>
              <a:rPr lang="nl-NL" sz="1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Marcus 8 </a:t>
            </a:r>
          </a:p>
          <a:p>
            <a:r>
              <a:rPr lang="nl-NL"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8</a:t>
            </a:r>
            <a:r>
              <a:rPr lang="nl-NL" sz="14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a:t>
            </a:r>
            <a:r>
              <a:rPr lang="nl-NL"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In </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die dagen, toen er weder </a:t>
            </a:r>
            <a:r>
              <a:rPr lang="nl-NL" sz="1400" b="1" dirty="0">
                <a:solidFill>
                  <a:schemeClr val="bg1"/>
                </a:solidFill>
                <a:latin typeface="Verdana" panose="020B0604030504040204" pitchFamily="34" charset="0"/>
                <a:ea typeface="Verdana" panose="020B0604030504040204" pitchFamily="34" charset="0"/>
                <a:cs typeface="Verdana" panose="020B0604030504040204" pitchFamily="34" charset="0"/>
              </a:rPr>
              <a:t>een grote schare </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bijeen was en zij niets te eten hadden, riep Hij zijn discipelen tot Zich en </a:t>
            </a:r>
            <a:r>
              <a:rPr lang="nl-NL" sz="14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 tot hen: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Ik heb medelijden met </a:t>
            </a:r>
            <a:r>
              <a:rPr lang="nl-NL" sz="1400" b="1" dirty="0">
                <a:solidFill>
                  <a:schemeClr val="bg1"/>
                </a:solidFill>
                <a:latin typeface="Verdana" panose="020B0604030504040204" pitchFamily="34" charset="0"/>
                <a:ea typeface="Verdana" panose="020B0604030504040204" pitchFamily="34" charset="0"/>
                <a:cs typeface="Verdana" panose="020B0604030504040204" pitchFamily="34" charset="0"/>
              </a:rPr>
              <a:t>de schare</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 want zij zijn nu reeds drie dagen bij Mij gebleven en hebben niets te eten;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en indien Ik hen zonder voedsel naar huis laat gaan, zullen zij onderweg bezwijken, en sommigen van hen zijn van ver weg.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En zijn discipelen antwoordden Hem: Vanwaar zal iemand dezen hier in een eenzame streek met broden kunnen verzadigen?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5</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En Hij vroeg hun: Hoeveel broden hebt gij? Zij zeiden: Zeven.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6</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En Hij gaf aan </a:t>
            </a:r>
            <a:r>
              <a:rPr lang="nl-NL" sz="1400" b="1" dirty="0">
                <a:solidFill>
                  <a:schemeClr val="bg1"/>
                </a:solidFill>
                <a:latin typeface="Verdana" panose="020B0604030504040204" pitchFamily="34" charset="0"/>
                <a:ea typeface="Verdana" panose="020B0604030504040204" pitchFamily="34" charset="0"/>
                <a:cs typeface="Verdana" panose="020B0604030504040204" pitchFamily="34" charset="0"/>
              </a:rPr>
              <a:t>de schare </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bevel op de grond te gaan zitten. En Hij nam de zeven broden, dankte, brak ze en gaf ze aan zijn discipelen om ze hun voor te zetten, en zij zetten ze voor aan </a:t>
            </a:r>
            <a:r>
              <a:rPr lang="nl-NL" sz="1400" b="1" dirty="0">
                <a:solidFill>
                  <a:schemeClr val="bg1"/>
                </a:solidFill>
                <a:latin typeface="Verdana" panose="020B0604030504040204" pitchFamily="34" charset="0"/>
                <a:ea typeface="Verdana" panose="020B0604030504040204" pitchFamily="34" charset="0"/>
                <a:cs typeface="Verdana" panose="020B0604030504040204" pitchFamily="34" charset="0"/>
              </a:rPr>
              <a:t>de schare</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7</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En zij hadden enkele visjes; en nadat Hij daarbij de ​zegen​ had uitgesproken, </a:t>
            </a:r>
            <a:r>
              <a:rPr lang="nl-NL" sz="14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 Hij, dat zij ook die moesten voorzetten.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8</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En zij aten en werden verzadigd en zij raapten het overschot der brokken op, zeven korven.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9</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En het waren er ongeveer vierduizend en Hij zond hen weg.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10</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En terstond ging Hij met zijn discipelen in het schip en kwam in het gebied van </a:t>
            </a:r>
            <a:r>
              <a:rPr lang="nl-NL" sz="1400" dirty="0" err="1">
                <a:solidFill>
                  <a:schemeClr val="bg1"/>
                </a:solidFill>
                <a:latin typeface="Verdana" panose="020B0604030504040204" pitchFamily="34" charset="0"/>
                <a:ea typeface="Verdana" panose="020B0604030504040204" pitchFamily="34" charset="0"/>
                <a:cs typeface="Verdana" panose="020B0604030504040204" pitchFamily="34" charset="0"/>
              </a:rPr>
              <a:t>Dalmanuta</a:t>
            </a:r>
            <a:r>
              <a:rPr lang="nl-NL"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hthoek 1"/>
          <p:cNvSpPr/>
          <p:nvPr/>
        </p:nvSpPr>
        <p:spPr>
          <a:xfrm>
            <a:off x="327" y="0"/>
            <a:ext cx="4572000" cy="568800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pPr lvl="0"/>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Marcus 6 </a:t>
            </a:r>
          </a:p>
          <a:p>
            <a:pPr lvl="0"/>
            <a:r>
              <a:rPr lang="nl-NL" sz="1400" baseline="300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35 </a:t>
            </a:r>
            <a:r>
              <a:rPr lang="nl-NL" sz="14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En </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toen het reeds laat geworden was, kwamen zijn discipelen tot Hem en zeiden: De plaats (hier) is eenzaam en </a:t>
            </a:r>
            <a:r>
              <a:rPr lang="nl-NL" sz="1400" b="1" dirty="0">
                <a:solidFill>
                  <a:prstClr val="white"/>
                </a:solidFill>
                <a:latin typeface="Verdana" panose="020B0604030504040204" pitchFamily="34" charset="0"/>
                <a:ea typeface="Verdana" panose="020B0604030504040204" pitchFamily="34" charset="0"/>
                <a:cs typeface="Verdana" panose="020B0604030504040204" pitchFamily="34" charset="0"/>
              </a:rPr>
              <a:t>het is reeds laat</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36</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Zend hen ​weg, dan kunnen zij naar de gehuchten en dorpen in de omtrek gaan om voedsel voor zich te kopen. </a:t>
            </a:r>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37</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Maar Hij antwoordde hun en </a:t>
            </a:r>
            <a:r>
              <a:rPr lang="nl-NL" sz="1400" dirty="0" err="1">
                <a:solidFill>
                  <a:prstClr val="white"/>
                </a:solidFill>
                <a:latin typeface="Verdana" panose="020B0604030504040204" pitchFamily="34" charset="0"/>
                <a:ea typeface="Verdana" panose="020B0604030504040204" pitchFamily="34" charset="0"/>
                <a:cs typeface="Verdana" panose="020B0604030504040204" pitchFamily="34" charset="0"/>
              </a:rPr>
              <a:t>zeide</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 Geeft gij hun te eten. En zij zeiden tot Hem: Zullen wij dan voor tweehonderd schellingen brood gaan kopen en hun te eten geven? </a:t>
            </a:r>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38</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Hij </a:t>
            </a:r>
            <a:r>
              <a:rPr lang="nl-NL" sz="1400" dirty="0" err="1">
                <a:solidFill>
                  <a:prstClr val="white"/>
                </a:solidFill>
                <a:latin typeface="Verdana" panose="020B0604030504040204" pitchFamily="34" charset="0"/>
                <a:ea typeface="Verdana" panose="020B0604030504040204" pitchFamily="34" charset="0"/>
                <a:cs typeface="Verdana" panose="020B0604030504040204" pitchFamily="34" charset="0"/>
              </a:rPr>
              <a:t>zeide</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 tot hen: Hoeveel broden hebt gij? Gaat eens zien! En toen zij het nagegaan hadden, zeiden zij: Vijf, en twee vissen. </a:t>
            </a:r>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39</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En Hij droeg hun op, dat allen groepsgewijze moesten gaan zitten op het groene gras</a:t>
            </a:r>
            <a:r>
              <a:rPr lang="nl-NL" sz="14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nl-NL" sz="1400" baseline="300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40</a:t>
            </a:r>
            <a:r>
              <a:rPr lang="nl-NL" sz="14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En </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zij gingen zitten in groepen van honderd en van vijftig. </a:t>
            </a:r>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41</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En Hij nam de vijf broden en de twee vissen, zag op naar de hemel, sprak de ​zegen​ uit en brak de broden en gaf ze aan de discipelen, dat die ze hun zouden voorzetten, en de twee vissen verdeelde Hij onder allen. </a:t>
            </a:r>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42</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En zij aten allen en werden verzadigd. </a:t>
            </a:r>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43</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En zij raapten de brokken op, twaalf manden vol, en ook van de vissen. </a:t>
            </a:r>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44</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En die de broden gegeten hadden, waren vijfduizend man.</a:t>
            </a:r>
          </a:p>
        </p:txBody>
      </p:sp>
      <p:graphicFrame>
        <p:nvGraphicFramePr>
          <p:cNvPr id="8" name="Tabel 7"/>
          <p:cNvGraphicFramePr>
            <a:graphicFrameLocks noGrp="1"/>
          </p:cNvGraphicFramePr>
          <p:nvPr>
            <p:extLst>
              <p:ext uri="{D42A27DB-BD31-4B8C-83A1-F6EECF244321}">
                <p14:modId xmlns:p14="http://schemas.microsoft.com/office/powerpoint/2010/main" val="1578533554"/>
              </p:ext>
            </p:extLst>
          </p:nvPr>
        </p:nvGraphicFramePr>
        <p:xfrm>
          <a:off x="18604" y="5589240"/>
          <a:ext cx="9107999" cy="828040"/>
        </p:xfrm>
        <a:graphic>
          <a:graphicData uri="http://schemas.openxmlformats.org/drawingml/2006/table">
            <a:tbl>
              <a:tblPr firstRow="1" bandRow="1">
                <a:tableStyleId>{00A15C55-8517-42AA-B614-E9B94910E393}</a:tableStyleId>
              </a:tblPr>
              <a:tblGrid>
                <a:gridCol w="1613801"/>
                <a:gridCol w="3747099"/>
                <a:gridCol w="3747099"/>
              </a:tblGrid>
              <a:tr h="370840">
                <a:tc rowSpan="2">
                  <a:txBody>
                    <a:bodyPr/>
                    <a:lstStyle/>
                    <a:p>
                      <a:pPr algn="ctr"/>
                      <a:r>
                        <a:rPr lang="nl-NL" sz="3200" b="1" dirty="0" smtClean="0">
                          <a:solidFill>
                            <a:schemeClr val="bg1"/>
                          </a:solidFill>
                          <a:latin typeface="+mn-lt"/>
                          <a:ea typeface="+mn-ea"/>
                          <a:cs typeface="+mn-cs"/>
                        </a:rPr>
                        <a:t>7</a:t>
                      </a:r>
                      <a:endParaRPr lang="nl-NL" sz="3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2">
                        <a:lumMod val="50000"/>
                      </a:schemeClr>
                    </a:solidFill>
                  </a:tcPr>
                </a:tc>
                <a:tc>
                  <a:txBody>
                    <a:bodyPr/>
                    <a:lstStyle/>
                    <a:p>
                      <a:r>
                        <a:rPr lang="nl-NL" dirty="0" smtClean="0">
                          <a:solidFill>
                            <a:schemeClr val="bg1"/>
                          </a:solidFill>
                        </a:rPr>
                        <a:t>MARCUS</a:t>
                      </a:r>
                      <a:r>
                        <a:rPr lang="nl-NL" baseline="0" dirty="0" smtClean="0">
                          <a:solidFill>
                            <a:schemeClr val="bg1"/>
                          </a:solidFill>
                        </a:rPr>
                        <a:t> 6</a:t>
                      </a:r>
                      <a:endParaRPr lang="nl-NL"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solidFill>
                      <a:schemeClr val="tx2">
                        <a:lumMod val="50000"/>
                      </a:schemeClr>
                    </a:solidFill>
                  </a:tcPr>
                </a:tc>
                <a:tc>
                  <a:txBody>
                    <a:bodyPr/>
                    <a:lstStyle/>
                    <a:p>
                      <a:r>
                        <a:rPr lang="nl-NL" dirty="0" smtClean="0">
                          <a:solidFill>
                            <a:schemeClr val="bg1"/>
                          </a:solidFill>
                        </a:rPr>
                        <a:t>MARCUS 8</a:t>
                      </a:r>
                      <a:endParaRPr lang="nl-NL"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solidFill>
                      <a:schemeClr val="tx2">
                        <a:lumMod val="50000"/>
                      </a:schemeClr>
                    </a:solidFill>
                  </a:tcPr>
                </a:tc>
              </a:tr>
              <a:tr h="370840">
                <a:tc vMerge="1">
                  <a:txBody>
                    <a:bodyPr/>
                    <a:lstStyle/>
                    <a:p>
                      <a:endParaRPr lang="nl-NL" dirty="0"/>
                    </a:p>
                  </a:txBody>
                  <a:tcPr/>
                </a:tc>
                <a:tc>
                  <a:txBody>
                    <a:bodyPr/>
                    <a:lstStyle/>
                    <a:p>
                      <a:r>
                        <a:rPr lang="en-US"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Het is reeds </a:t>
                      </a:r>
                      <a:r>
                        <a:rPr lang="en-US" sz="12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laat</a:t>
                      </a:r>
                      <a:r>
                        <a:rPr lang="en-US" sz="120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 </a:t>
                      </a:r>
                      <a:r>
                        <a:rPr lang="el-GR" sz="1200" b="1" i="0" kern="1200" dirty="0" smtClean="0">
                          <a:solidFill>
                            <a:schemeClr val="bg1"/>
                          </a:solidFill>
                          <a:effectLst/>
                          <a:latin typeface="Times New Roman" panose="02020603050405020304" pitchFamily="18" charset="0"/>
                          <a:ea typeface="+mn-ea"/>
                          <a:cs typeface="Times New Roman" panose="02020603050405020304" pitchFamily="18" charset="0"/>
                        </a:rPr>
                        <a:t>ἤδη ὥρα πολλή</a:t>
                      </a:r>
                      <a:r>
                        <a:rPr lang="nl-NL" sz="1200" b="1" i="0" kern="1200" baseline="0" dirty="0" smtClean="0">
                          <a:solidFill>
                            <a:schemeClr val="bg1"/>
                          </a:solidFill>
                          <a:effectLst/>
                          <a:latin typeface="Times New Roman" panose="02020603050405020304" pitchFamily="18" charset="0"/>
                          <a:ea typeface="+mn-ea"/>
                          <a:cs typeface="Times New Roman" panose="02020603050405020304" pitchFamily="18" charset="0"/>
                        </a:rPr>
                        <a:t> </a:t>
                      </a:r>
                      <a:r>
                        <a:rPr lang="nl-NL" sz="1200" b="0" i="0" kern="1200" baseline="0" dirty="0" smtClean="0">
                          <a:solidFill>
                            <a:schemeClr val="bg1"/>
                          </a:solidFill>
                          <a:effectLst/>
                          <a:latin typeface="+mn-lt"/>
                          <a:ea typeface="+mn-ea"/>
                          <a:cs typeface="+mn-cs"/>
                        </a:rPr>
                        <a:t>- </a:t>
                      </a:r>
                      <a:r>
                        <a:rPr lang="nl-NL" sz="1200" b="0" i="0" kern="1200" baseline="0" dirty="0" smtClean="0">
                          <a:solidFill>
                            <a:schemeClr val="bg1"/>
                          </a:solidFill>
                          <a:effectLst/>
                          <a:latin typeface="Verdana" panose="020B0604030504040204" pitchFamily="34" charset="0"/>
                          <a:ea typeface="Verdana" panose="020B0604030504040204" pitchFamily="34" charset="0"/>
                          <a:cs typeface="Verdana" panose="020B0604030504040204" pitchFamily="34" charset="0"/>
                        </a:rPr>
                        <a:t>Joodse uitdrukking: wijst op het avondoffer (Sj’ma). </a:t>
                      </a:r>
                      <a:endParaRPr lang="en-US" sz="12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solidFill>
                      <a:schemeClr val="tx2">
                        <a:lumMod val="50000"/>
                      </a:schemeClr>
                    </a:solidFill>
                  </a:tcPr>
                </a:tc>
                <a:tc>
                  <a:txBody>
                    <a:bodyPr/>
                    <a:lstStyle/>
                    <a:p>
                      <a:r>
                        <a:rPr lang="nl-NL" sz="12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Decapolis</a:t>
                      </a:r>
                      <a:r>
                        <a:rPr lang="nl-NL"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sz="120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de aanwezigen verheerlijkten de God van Israël.</a:t>
                      </a:r>
                      <a:endParaRPr lang="nl-NL"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solidFill>
                      <a:schemeClr val="tx2">
                        <a:lumMod val="50000"/>
                      </a:schemeClr>
                    </a:solidFill>
                  </a:tcPr>
                </a:tc>
              </a:tr>
            </a:tbl>
          </a:graphicData>
        </a:graphic>
      </p:graphicFrame>
      <p:graphicFrame>
        <p:nvGraphicFramePr>
          <p:cNvPr id="6" name="Tabel 5"/>
          <p:cNvGraphicFramePr>
            <a:graphicFrameLocks noGrp="1"/>
          </p:cNvGraphicFramePr>
          <p:nvPr>
            <p:extLst>
              <p:ext uri="{D42A27DB-BD31-4B8C-83A1-F6EECF244321}">
                <p14:modId xmlns:p14="http://schemas.microsoft.com/office/powerpoint/2010/main" val="2148410263"/>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1-10</a:t>
                      </a:r>
                    </a:p>
                    <a:p>
                      <a:pPr algn="ctr"/>
                      <a:r>
                        <a:rPr lang="nl-NL" sz="1000" dirty="0" smtClean="0">
                          <a:solidFill>
                            <a:schemeClr val="bg1"/>
                          </a:solidFill>
                        </a:rPr>
                        <a:t>4000</a:t>
                      </a: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
        <p:nvSpPr>
          <p:cNvPr id="3" name="Rechthoek 2"/>
          <p:cNvSpPr/>
          <p:nvPr/>
        </p:nvSpPr>
        <p:spPr>
          <a:xfrm>
            <a:off x="5308240" y="2103352"/>
            <a:ext cx="3096344" cy="1477328"/>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endPar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Matth.15:31 </a:t>
            </a:r>
          </a:p>
          <a:p>
            <a:pPr algn="ct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zij verheerlijkten </a:t>
            </a:r>
            <a:endPar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God van Israël</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p>
          <a:p>
            <a:pPr algn="ctr"/>
            <a:endParaRPr lang="nl-NL"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885291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4570412" y="-1984"/>
            <a:ext cx="4572000" cy="5688000"/>
          </a:xfrm>
          <a:prstGeom prst="rect">
            <a:avLst/>
          </a:prstGeom>
          <a:solidFill>
            <a:schemeClr val="tx1"/>
          </a:solidFill>
        </p:spPr>
        <p:txBody>
          <a:bodyPr wrap="square">
            <a:spAutoFit/>
          </a:bodyPr>
          <a:lstStyle/>
          <a:p>
            <a:r>
              <a:rPr lang="nl-NL" sz="1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Marcus 8 </a:t>
            </a:r>
          </a:p>
          <a:p>
            <a:r>
              <a:rPr lang="nl-NL"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8</a:t>
            </a:r>
            <a:r>
              <a:rPr lang="nl-NL" sz="14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a:t>
            </a:r>
            <a:r>
              <a:rPr lang="nl-NL"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In </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die dagen, toen er weder een grote schare bijeen was en zij niets te eten hadden, riep Hij zijn discipelen tot Zich en </a:t>
            </a:r>
            <a:r>
              <a:rPr lang="nl-NL" sz="14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 tot hen: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Ik heb medelijden met de schare, want zij zijn nu </a:t>
            </a:r>
            <a:r>
              <a:rPr lang="nl-NL" sz="1400" b="1" dirty="0">
                <a:solidFill>
                  <a:schemeClr val="bg1"/>
                </a:solidFill>
                <a:latin typeface="Verdana" panose="020B0604030504040204" pitchFamily="34" charset="0"/>
                <a:ea typeface="Verdana" panose="020B0604030504040204" pitchFamily="34" charset="0"/>
                <a:cs typeface="Verdana" panose="020B0604030504040204" pitchFamily="34" charset="0"/>
              </a:rPr>
              <a:t>reeds drie dagen bij Mij</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 gebleven en hebben niets te eten;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en indien Ik hen zonder voedsel naar huis laat gaan, zullen zij onderweg bezwijken, en sommigen van hen zijn van ver weg.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En zijn discipelen antwoordden Hem: Vanwaar zal iemand dezen hier in een eenzame streek met broden kunnen verzadigen?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5</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En Hij vroeg hun: Hoeveel broden hebt gij? Zij zeiden: Zeven.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6</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En Hij gaf aan de schare bevel op de grond te gaan zitten. En Hij nam de zeven broden, dankte, brak ze en gaf ze aan zijn discipelen om ze hun voor te zetten, en zij zetten ze voor aan de schare.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7</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En zij hadden enkele visjes; en nadat Hij daarbij de ​zegen​ had uitgesproken, </a:t>
            </a:r>
            <a:r>
              <a:rPr lang="nl-NL" sz="14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 Hij, dat zij ook die moesten voorzetten.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8</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En zij aten en werden verzadigd en zij raapten het overschot der brokken op, zeven korven.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9</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En het waren er ongeveer vierduizend en Hij zond hen weg.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10</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En terstond ging Hij met zijn discipelen in het schip en kwam in het gebied van </a:t>
            </a:r>
            <a:r>
              <a:rPr lang="nl-NL" sz="1400" dirty="0" err="1">
                <a:solidFill>
                  <a:schemeClr val="bg1"/>
                </a:solidFill>
                <a:latin typeface="Verdana" panose="020B0604030504040204" pitchFamily="34" charset="0"/>
                <a:ea typeface="Verdana" panose="020B0604030504040204" pitchFamily="34" charset="0"/>
                <a:cs typeface="Verdana" panose="020B0604030504040204" pitchFamily="34" charset="0"/>
              </a:rPr>
              <a:t>Dalmanuta</a:t>
            </a:r>
            <a:r>
              <a:rPr lang="nl-NL"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hthoek 1"/>
          <p:cNvSpPr/>
          <p:nvPr/>
        </p:nvSpPr>
        <p:spPr>
          <a:xfrm>
            <a:off x="327" y="0"/>
            <a:ext cx="4572000" cy="568800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pPr lvl="0"/>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Marcus 6 </a:t>
            </a:r>
          </a:p>
          <a:p>
            <a:pPr lvl="0"/>
            <a:r>
              <a:rPr lang="nl-NL" sz="1400" baseline="300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35 </a:t>
            </a:r>
            <a:r>
              <a:rPr lang="nl-NL" sz="14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En </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toen het reeds laat geworden was, kwamen zijn discipelen tot Hem en zeiden: De plaats (hier) is eenzaam en het is reeds laat. </a:t>
            </a:r>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36</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Zend hen ​weg, dan kunnen zij naar de gehuchten en dorpen in de omtrek gaan om voedsel voor zich te kopen. </a:t>
            </a:r>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37</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Maar Hij antwoordde hun en </a:t>
            </a:r>
            <a:r>
              <a:rPr lang="nl-NL" sz="1400" dirty="0" err="1">
                <a:solidFill>
                  <a:prstClr val="white"/>
                </a:solidFill>
                <a:latin typeface="Verdana" panose="020B0604030504040204" pitchFamily="34" charset="0"/>
                <a:ea typeface="Verdana" panose="020B0604030504040204" pitchFamily="34" charset="0"/>
                <a:cs typeface="Verdana" panose="020B0604030504040204" pitchFamily="34" charset="0"/>
              </a:rPr>
              <a:t>zeide</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 Geeft gij hun te eten. En zij zeiden tot Hem: Zullen wij dan voor tweehonderd schellingen brood gaan kopen en hun te eten geven? </a:t>
            </a:r>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38</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Hij </a:t>
            </a:r>
            <a:r>
              <a:rPr lang="nl-NL" sz="1400" dirty="0" err="1">
                <a:solidFill>
                  <a:prstClr val="white"/>
                </a:solidFill>
                <a:latin typeface="Verdana" panose="020B0604030504040204" pitchFamily="34" charset="0"/>
                <a:ea typeface="Verdana" panose="020B0604030504040204" pitchFamily="34" charset="0"/>
                <a:cs typeface="Verdana" panose="020B0604030504040204" pitchFamily="34" charset="0"/>
              </a:rPr>
              <a:t>zeide</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 tot hen: Hoeveel broden hebt gij? Gaat eens zien! En toen zij het nagegaan hadden, zeiden zij: Vijf, en twee vissen. </a:t>
            </a:r>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39</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En Hij droeg hun op, dat allen groepsgewijze moesten gaan zitten op het groene gras</a:t>
            </a:r>
            <a:r>
              <a:rPr lang="nl-NL" sz="14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nl-NL" sz="1400" baseline="300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40</a:t>
            </a:r>
            <a:r>
              <a:rPr lang="nl-NL" sz="14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En </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zij gingen zitten in groepen van honderd en van vijftig. </a:t>
            </a:r>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41</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En Hij nam de vijf broden en de twee vissen, zag op naar de hemel, sprak de ​zegen​ uit en brak de broden en gaf ze aan de discipelen, dat die ze hun zouden voorzetten, en de twee vissen verdeelde Hij onder allen. </a:t>
            </a:r>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42</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En zij aten allen en werden verzadigd. </a:t>
            </a:r>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43</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En zij raapten de brokken op, </a:t>
            </a:r>
            <a:r>
              <a:rPr lang="nl-NL" sz="1400" b="1" dirty="0">
                <a:solidFill>
                  <a:prstClr val="white"/>
                </a:solidFill>
                <a:latin typeface="Verdana" panose="020B0604030504040204" pitchFamily="34" charset="0"/>
                <a:ea typeface="Verdana" panose="020B0604030504040204" pitchFamily="34" charset="0"/>
                <a:cs typeface="Verdana" panose="020B0604030504040204" pitchFamily="34" charset="0"/>
              </a:rPr>
              <a:t>twaalf manden </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vol, en ook van de vissen. </a:t>
            </a:r>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44</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En die de broden gegeten hadden, waren vijfduizend man.</a:t>
            </a:r>
          </a:p>
        </p:txBody>
      </p:sp>
      <p:graphicFrame>
        <p:nvGraphicFramePr>
          <p:cNvPr id="8" name="Tabel 7"/>
          <p:cNvGraphicFramePr>
            <a:graphicFrameLocks noGrp="1"/>
          </p:cNvGraphicFramePr>
          <p:nvPr>
            <p:extLst>
              <p:ext uri="{D42A27DB-BD31-4B8C-83A1-F6EECF244321}">
                <p14:modId xmlns:p14="http://schemas.microsoft.com/office/powerpoint/2010/main" val="1496038514"/>
              </p:ext>
            </p:extLst>
          </p:nvPr>
        </p:nvGraphicFramePr>
        <p:xfrm>
          <a:off x="18604" y="5698716"/>
          <a:ext cx="9107999" cy="741680"/>
        </p:xfrm>
        <a:graphic>
          <a:graphicData uri="http://schemas.openxmlformats.org/drawingml/2006/table">
            <a:tbl>
              <a:tblPr firstRow="1" bandRow="1">
                <a:tableStyleId>{00A15C55-8517-42AA-B614-E9B94910E393}</a:tableStyleId>
              </a:tblPr>
              <a:tblGrid>
                <a:gridCol w="1613801"/>
                <a:gridCol w="3747099"/>
                <a:gridCol w="3747099"/>
              </a:tblGrid>
              <a:tr h="370840">
                <a:tc rowSpan="2">
                  <a:txBody>
                    <a:bodyPr/>
                    <a:lstStyle/>
                    <a:p>
                      <a:pPr algn="ctr"/>
                      <a:r>
                        <a:rPr lang="nl-NL" sz="3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8</a:t>
                      </a:r>
                      <a:endParaRPr lang="nl-NL" sz="3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2">
                        <a:lumMod val="50000"/>
                      </a:schemeClr>
                    </a:solidFill>
                  </a:tcPr>
                </a:tc>
                <a:tc>
                  <a:txBody>
                    <a:bodyPr/>
                    <a:lstStyle/>
                    <a:p>
                      <a:r>
                        <a:rPr lang="nl-NL" dirty="0" smtClean="0">
                          <a:solidFill>
                            <a:schemeClr val="bg1"/>
                          </a:solidFill>
                        </a:rPr>
                        <a:t>MARCUS</a:t>
                      </a:r>
                      <a:r>
                        <a:rPr lang="nl-NL" baseline="0" dirty="0" smtClean="0">
                          <a:solidFill>
                            <a:schemeClr val="bg1"/>
                          </a:solidFill>
                        </a:rPr>
                        <a:t> 6</a:t>
                      </a:r>
                      <a:endParaRPr lang="nl-NL"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solidFill>
                      <a:schemeClr val="tx2">
                        <a:lumMod val="50000"/>
                      </a:schemeClr>
                    </a:solidFill>
                  </a:tcPr>
                </a:tc>
                <a:tc>
                  <a:txBody>
                    <a:bodyPr/>
                    <a:lstStyle/>
                    <a:p>
                      <a:r>
                        <a:rPr lang="nl-NL" dirty="0" smtClean="0">
                          <a:solidFill>
                            <a:schemeClr val="bg1"/>
                          </a:solidFill>
                        </a:rPr>
                        <a:t>MARCUS 8</a:t>
                      </a:r>
                      <a:endParaRPr lang="nl-NL"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solidFill>
                      <a:schemeClr val="tx2">
                        <a:lumMod val="50000"/>
                      </a:schemeClr>
                    </a:solidFill>
                  </a:tcPr>
                </a:tc>
              </a:tr>
              <a:tr h="370840">
                <a:tc vMerge="1">
                  <a:txBody>
                    <a:bodyPr/>
                    <a:lstStyle/>
                    <a:p>
                      <a:endParaRPr lang="nl-NL" dirty="0"/>
                    </a:p>
                  </a:txBody>
                  <a:tcPr/>
                </a:tc>
                <a:tc>
                  <a:txBody>
                    <a:bodyPr/>
                    <a:lstStyle/>
                    <a:p>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1 dag bij Jesjoea</a:t>
                      </a:r>
                      <a:endParaRPr lang="nl-NL"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solidFill>
                      <a:schemeClr val="tx2">
                        <a:lumMod val="50000"/>
                      </a:schemeClr>
                    </a:solidFill>
                  </a:tcPr>
                </a:tc>
                <a:tc>
                  <a:txBody>
                    <a:bodyPr/>
                    <a:lstStyle/>
                    <a:p>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 3 dagen bij Jesjoea</a:t>
                      </a:r>
                      <a:endParaRPr lang="nl-NL"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solidFill>
                      <a:schemeClr val="tx2">
                        <a:lumMod val="50000"/>
                      </a:schemeClr>
                    </a:solidFill>
                  </a:tcPr>
                </a:tc>
              </a:tr>
            </a:tbl>
          </a:graphicData>
        </a:graphic>
      </p:graphicFrame>
      <p:graphicFrame>
        <p:nvGraphicFramePr>
          <p:cNvPr id="6" name="Tabel 5"/>
          <p:cNvGraphicFramePr>
            <a:graphicFrameLocks noGrp="1"/>
          </p:cNvGraphicFramePr>
          <p:nvPr>
            <p:extLst>
              <p:ext uri="{D42A27DB-BD31-4B8C-83A1-F6EECF244321}">
                <p14:modId xmlns:p14="http://schemas.microsoft.com/office/powerpoint/2010/main" val="2148410263"/>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1-10</a:t>
                      </a:r>
                    </a:p>
                    <a:p>
                      <a:pPr algn="ctr"/>
                      <a:r>
                        <a:rPr lang="nl-NL" sz="1000" dirty="0" smtClean="0">
                          <a:solidFill>
                            <a:schemeClr val="bg1"/>
                          </a:solidFill>
                        </a:rPr>
                        <a:t>4000</a:t>
                      </a: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Tree>
    <p:extLst>
      <p:ext uri="{BB962C8B-B14F-4D97-AF65-F5344CB8AC3E}">
        <p14:creationId xmlns:p14="http://schemas.microsoft.com/office/powerpoint/2010/main" val="19297499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4570412" y="-1984"/>
            <a:ext cx="4572000" cy="5688000"/>
          </a:xfrm>
          <a:prstGeom prst="rect">
            <a:avLst/>
          </a:prstGeom>
          <a:solidFill>
            <a:schemeClr val="tx1"/>
          </a:solidFill>
        </p:spPr>
        <p:txBody>
          <a:bodyPr wrap="square">
            <a:spAutoFit/>
          </a:bodyPr>
          <a:lstStyle/>
          <a:p>
            <a:r>
              <a:rPr lang="nl-NL" sz="1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Marcus 8 </a:t>
            </a:r>
          </a:p>
          <a:p>
            <a:r>
              <a:rPr lang="nl-NL"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8</a:t>
            </a:r>
            <a:r>
              <a:rPr lang="nl-NL" sz="14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a:t>
            </a:r>
            <a:r>
              <a:rPr lang="nl-NL"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In </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die dagen, toen er weder een grote schare bijeen was en zij niets te eten hadden, riep Hij zijn discipelen tot Zich en </a:t>
            </a:r>
            <a:r>
              <a:rPr lang="nl-NL" sz="14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 tot hen: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Ik heb medelijden met de schare, want zij zijn nu reeds drie dagen bij Mij gebleven en hebben niets te eten;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en indien Ik hen zonder voedsel naar huis laat gaan, zullen zij onderweg bezwijken, en sommigen van hen zijn van ver weg.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En zijn discipelen antwoordden Hem: </a:t>
            </a:r>
            <a:r>
              <a:rPr lang="nl-NL" sz="1400" b="1" dirty="0">
                <a:solidFill>
                  <a:schemeClr val="bg1"/>
                </a:solidFill>
                <a:latin typeface="Verdana" panose="020B0604030504040204" pitchFamily="34" charset="0"/>
                <a:ea typeface="Verdana" panose="020B0604030504040204" pitchFamily="34" charset="0"/>
                <a:cs typeface="Verdana" panose="020B0604030504040204" pitchFamily="34" charset="0"/>
              </a:rPr>
              <a:t>Vanwaar zal iemand dezen hier in een eenzame streek met broden kunnen verzadigen?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5</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En Hij vroeg hun: Hoeveel broden hebt gij? Zij zeiden: Zeven.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6</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En Hij gaf aan de schare bevel op de grond te gaan zitten. En Hij nam de zeven broden, dankte, brak ze en gaf ze aan zijn discipelen om ze hun voor te zetten, en zij zetten ze voor aan de schare.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7</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En zij hadden enkele visjes; en nadat Hij daarbij de ​zegen​ had uitgesproken, </a:t>
            </a:r>
            <a:r>
              <a:rPr lang="nl-NL" sz="14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 Hij, dat zij ook die moesten voorzetten.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8</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En zij aten en werden verzadigd en zij raapten het overschot der brokken op, zeven korven.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9</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En het waren er ongeveer vierduizend en Hij zond hen weg.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10</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En terstond ging Hij met zijn discipelen in het schip en kwam in het gebied van </a:t>
            </a:r>
            <a:r>
              <a:rPr lang="nl-NL" sz="1400" dirty="0" err="1">
                <a:solidFill>
                  <a:schemeClr val="bg1"/>
                </a:solidFill>
                <a:latin typeface="Verdana" panose="020B0604030504040204" pitchFamily="34" charset="0"/>
                <a:ea typeface="Verdana" panose="020B0604030504040204" pitchFamily="34" charset="0"/>
                <a:cs typeface="Verdana" panose="020B0604030504040204" pitchFamily="34" charset="0"/>
              </a:rPr>
              <a:t>Dalmanuta</a:t>
            </a:r>
            <a:r>
              <a:rPr lang="nl-NL"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hthoek 1"/>
          <p:cNvSpPr/>
          <p:nvPr/>
        </p:nvSpPr>
        <p:spPr>
          <a:xfrm>
            <a:off x="327" y="0"/>
            <a:ext cx="4572000" cy="568800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pPr lvl="0"/>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Marcus 6 </a:t>
            </a:r>
          </a:p>
          <a:p>
            <a:pPr lvl="0"/>
            <a:r>
              <a:rPr lang="nl-NL" sz="1400" baseline="300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35 </a:t>
            </a:r>
            <a:r>
              <a:rPr lang="nl-NL" sz="14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En </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toen het reeds laat geworden was, kwamen zijn discipelen tot Hem en zeiden: De plaats (hier) is eenzaam en het is reeds laat. </a:t>
            </a:r>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36</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Zend hen ​weg, dan kunnen zij naar de gehuchten en dorpen in de omtrek gaan om voedsel voor zich te kopen. </a:t>
            </a:r>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37</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Maar Hij antwoordde hun en </a:t>
            </a:r>
            <a:r>
              <a:rPr lang="nl-NL" sz="1400" dirty="0" err="1">
                <a:solidFill>
                  <a:prstClr val="white"/>
                </a:solidFill>
                <a:latin typeface="Verdana" panose="020B0604030504040204" pitchFamily="34" charset="0"/>
                <a:ea typeface="Verdana" panose="020B0604030504040204" pitchFamily="34" charset="0"/>
                <a:cs typeface="Verdana" panose="020B0604030504040204" pitchFamily="34" charset="0"/>
              </a:rPr>
              <a:t>zeide</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 Geeft gij hun te eten. En zij zeiden tot Hem</a:t>
            </a:r>
            <a:r>
              <a:rPr lang="nl-NL" sz="1400" b="1" dirty="0">
                <a:solidFill>
                  <a:prstClr val="white"/>
                </a:solidFill>
                <a:latin typeface="Verdana" panose="020B0604030504040204" pitchFamily="34" charset="0"/>
                <a:ea typeface="Verdana" panose="020B0604030504040204" pitchFamily="34" charset="0"/>
                <a:cs typeface="Verdana" panose="020B0604030504040204" pitchFamily="34" charset="0"/>
              </a:rPr>
              <a:t>: Zullen wij dan voor tweehonderd schellingen brood gaan kopen en hun te eten geven?</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38</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Hij </a:t>
            </a:r>
            <a:r>
              <a:rPr lang="nl-NL" sz="1400" dirty="0" err="1">
                <a:solidFill>
                  <a:prstClr val="white"/>
                </a:solidFill>
                <a:latin typeface="Verdana" panose="020B0604030504040204" pitchFamily="34" charset="0"/>
                <a:ea typeface="Verdana" panose="020B0604030504040204" pitchFamily="34" charset="0"/>
                <a:cs typeface="Verdana" panose="020B0604030504040204" pitchFamily="34" charset="0"/>
              </a:rPr>
              <a:t>zeide</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 tot hen: Hoeveel broden hebt gij? Gaat eens zien! En toen zij het nagegaan hadden, zeiden zij: Vijf, en twee vissen. </a:t>
            </a:r>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39</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En Hij droeg hun op, dat allen groepsgewijze moesten gaan zitten op het groene gras</a:t>
            </a:r>
            <a:r>
              <a:rPr lang="nl-NL" sz="14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nl-NL" sz="1400" baseline="300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40</a:t>
            </a:r>
            <a:r>
              <a:rPr lang="nl-NL" sz="14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En </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zij gingen zitten in groepen van honderd en van vijftig. </a:t>
            </a:r>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41</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En Hij nam de vijf broden en de twee vissen, zag op naar de hemel, sprak de ​zegen​ uit en brak de broden en gaf ze aan de discipelen, dat die ze hun zouden voorzetten, en de twee vissen verdeelde Hij onder allen. </a:t>
            </a:r>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42</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En zij aten allen en werden verzadigd. </a:t>
            </a:r>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43</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En zij raapten de brokken op, </a:t>
            </a:r>
            <a:r>
              <a:rPr lang="nl-NL" sz="1400" b="1" dirty="0">
                <a:solidFill>
                  <a:prstClr val="white"/>
                </a:solidFill>
                <a:latin typeface="Verdana" panose="020B0604030504040204" pitchFamily="34" charset="0"/>
                <a:ea typeface="Verdana" panose="020B0604030504040204" pitchFamily="34" charset="0"/>
                <a:cs typeface="Verdana" panose="020B0604030504040204" pitchFamily="34" charset="0"/>
              </a:rPr>
              <a:t>twaalf manden </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vol, en ook van de vissen. </a:t>
            </a:r>
            <a:r>
              <a:rPr lang="nl-NL" sz="1400"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44</a:t>
            </a:r>
            <a:r>
              <a:rPr lang="nl-NL" sz="1400" dirty="0">
                <a:solidFill>
                  <a:prstClr val="white"/>
                </a:solidFill>
                <a:latin typeface="Verdana" panose="020B0604030504040204" pitchFamily="34" charset="0"/>
                <a:ea typeface="Verdana" panose="020B0604030504040204" pitchFamily="34" charset="0"/>
                <a:cs typeface="Verdana" panose="020B0604030504040204" pitchFamily="34" charset="0"/>
              </a:rPr>
              <a:t>En die de broden gegeten hadden, waren vijfduizend man.</a:t>
            </a:r>
          </a:p>
        </p:txBody>
      </p:sp>
      <p:graphicFrame>
        <p:nvGraphicFramePr>
          <p:cNvPr id="8" name="Tabel 7"/>
          <p:cNvGraphicFramePr>
            <a:graphicFrameLocks noGrp="1"/>
          </p:cNvGraphicFramePr>
          <p:nvPr>
            <p:extLst>
              <p:ext uri="{D42A27DB-BD31-4B8C-83A1-F6EECF244321}">
                <p14:modId xmlns:p14="http://schemas.microsoft.com/office/powerpoint/2010/main" val="2681262291"/>
              </p:ext>
            </p:extLst>
          </p:nvPr>
        </p:nvGraphicFramePr>
        <p:xfrm>
          <a:off x="18604" y="5698716"/>
          <a:ext cx="9107999" cy="741680"/>
        </p:xfrm>
        <a:graphic>
          <a:graphicData uri="http://schemas.openxmlformats.org/drawingml/2006/table">
            <a:tbl>
              <a:tblPr firstRow="1" bandRow="1">
                <a:tableStyleId>{00A15C55-8517-42AA-B614-E9B94910E393}</a:tableStyleId>
              </a:tblPr>
              <a:tblGrid>
                <a:gridCol w="1613801"/>
                <a:gridCol w="3747099"/>
                <a:gridCol w="3747099"/>
              </a:tblGrid>
              <a:tr h="370840">
                <a:tc rowSpan="2">
                  <a:txBody>
                    <a:bodyPr/>
                    <a:lstStyle/>
                    <a:p>
                      <a:pPr algn="ctr"/>
                      <a:r>
                        <a:rPr lang="nl-NL" sz="3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9</a:t>
                      </a:r>
                      <a:endParaRPr lang="nl-NL" sz="3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2">
                        <a:lumMod val="50000"/>
                      </a:schemeClr>
                    </a:solidFill>
                  </a:tcPr>
                </a:tc>
                <a:tc>
                  <a:txBody>
                    <a:bodyPr/>
                    <a:lstStyle/>
                    <a:p>
                      <a:r>
                        <a:rPr lang="nl-NL" dirty="0" smtClean="0">
                          <a:solidFill>
                            <a:schemeClr val="bg1"/>
                          </a:solidFill>
                        </a:rPr>
                        <a:t>MARCUS</a:t>
                      </a:r>
                      <a:r>
                        <a:rPr lang="nl-NL" baseline="0" dirty="0" smtClean="0">
                          <a:solidFill>
                            <a:schemeClr val="bg1"/>
                          </a:solidFill>
                        </a:rPr>
                        <a:t> 6</a:t>
                      </a:r>
                      <a:endParaRPr lang="nl-NL"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solidFill>
                      <a:schemeClr val="tx2">
                        <a:lumMod val="50000"/>
                      </a:schemeClr>
                    </a:solidFill>
                  </a:tcPr>
                </a:tc>
                <a:tc>
                  <a:txBody>
                    <a:bodyPr/>
                    <a:lstStyle/>
                    <a:p>
                      <a:r>
                        <a:rPr lang="nl-NL" dirty="0" smtClean="0">
                          <a:solidFill>
                            <a:schemeClr val="bg1"/>
                          </a:solidFill>
                        </a:rPr>
                        <a:t>MARCUS 8</a:t>
                      </a:r>
                      <a:endParaRPr lang="nl-NL"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solidFill>
                      <a:schemeClr val="tx2">
                        <a:lumMod val="50000"/>
                      </a:schemeClr>
                    </a:solidFill>
                  </a:tcPr>
                </a:tc>
              </a:tr>
              <a:tr h="370840">
                <a:tc vMerge="1">
                  <a:txBody>
                    <a:bodyPr/>
                    <a:lstStyle/>
                    <a:p>
                      <a:endParaRPr lang="nl-NL" dirty="0"/>
                    </a:p>
                  </a:txBody>
                  <a:tcPr/>
                </a:tc>
                <a:tc>
                  <a:txBody>
                    <a:bodyPr/>
                    <a:lstStyle/>
                    <a:p>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In alle vier evangeliën</a:t>
                      </a:r>
                      <a:endParaRPr lang="nl-NL"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solidFill>
                      <a:schemeClr val="tx2">
                        <a:lumMod val="50000"/>
                      </a:schemeClr>
                    </a:solidFill>
                  </a:tcPr>
                </a:tc>
                <a:tc>
                  <a:txBody>
                    <a:bodyPr/>
                    <a:lstStyle/>
                    <a:p>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Alleen</a:t>
                      </a:r>
                      <a:r>
                        <a:rPr lang="nl-NL"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in Mattheus En Marcus</a:t>
                      </a:r>
                      <a:endParaRPr lang="nl-NL"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solidFill>
                      <a:schemeClr val="tx2">
                        <a:lumMod val="50000"/>
                      </a:schemeClr>
                    </a:solidFill>
                  </a:tcPr>
                </a:tc>
              </a:tr>
            </a:tbl>
          </a:graphicData>
        </a:graphic>
      </p:graphicFrame>
      <p:graphicFrame>
        <p:nvGraphicFramePr>
          <p:cNvPr id="6" name="Tabel 5"/>
          <p:cNvGraphicFramePr>
            <a:graphicFrameLocks noGrp="1"/>
          </p:cNvGraphicFramePr>
          <p:nvPr>
            <p:extLst>
              <p:ext uri="{D42A27DB-BD31-4B8C-83A1-F6EECF244321}">
                <p14:modId xmlns:p14="http://schemas.microsoft.com/office/powerpoint/2010/main" val="2148410263"/>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1-10</a:t>
                      </a:r>
                    </a:p>
                    <a:p>
                      <a:pPr algn="ctr"/>
                      <a:r>
                        <a:rPr lang="nl-NL" sz="1000" dirty="0" smtClean="0">
                          <a:solidFill>
                            <a:schemeClr val="bg1"/>
                          </a:solidFill>
                        </a:rPr>
                        <a:t>4000</a:t>
                      </a: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Tree>
    <p:extLst>
      <p:ext uri="{BB962C8B-B14F-4D97-AF65-F5344CB8AC3E}">
        <p14:creationId xmlns:p14="http://schemas.microsoft.com/office/powerpoint/2010/main" val="5649173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4570412" y="-1984"/>
            <a:ext cx="4572000" cy="3924000"/>
          </a:xfrm>
          <a:prstGeom prst="rect">
            <a:avLst/>
          </a:prstGeom>
          <a:solidFill>
            <a:schemeClr val="tx1"/>
          </a:solidFill>
        </p:spPr>
        <p:txBody>
          <a:bodyPr wrap="square">
            <a:spAutoFit/>
          </a:bodyPr>
          <a:lstStyle/>
          <a:p>
            <a:r>
              <a:rPr lang="nl-NL" sz="2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Marcus 8 </a:t>
            </a:r>
          </a:p>
          <a:p>
            <a:r>
              <a:rPr lang="nl-NL"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Decapolis</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heidens gebied</a:t>
            </a:r>
          </a:p>
          <a:p>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Dun bevolkt</a:t>
            </a:r>
          </a:p>
          <a:p>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Dor gebied</a:t>
            </a:r>
          </a:p>
          <a:p>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Schare van 4000, van verre</a:t>
            </a:r>
          </a:p>
          <a:p>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7 broden, enkele visjes</a:t>
            </a:r>
          </a:p>
          <a:p>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7 korven (</a:t>
            </a:r>
            <a:r>
              <a:rPr lang="nl-NL"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Spuridas</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over</a:t>
            </a:r>
          </a:p>
          <a:p>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Zitten op de grond</a:t>
            </a:r>
          </a:p>
          <a:p>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rPr>
              <a:t>En zij verheerlijkten </a:t>
            </a: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a:t>
            </a:r>
            <a:r>
              <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rPr>
              <a:t>God van Israël</a:t>
            </a: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3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dagen bij Jesjoea</a:t>
            </a:r>
          </a:p>
          <a:p>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Allen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in Mattheus en Marcus</a:t>
            </a:r>
            <a:endPar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hthoek 1"/>
          <p:cNvSpPr/>
          <p:nvPr/>
        </p:nvSpPr>
        <p:spPr>
          <a:xfrm>
            <a:off x="327" y="0"/>
            <a:ext cx="4572000" cy="3908762"/>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pPr lvl="0"/>
            <a:r>
              <a:rPr lang="nl-NL" sz="2800" b="1" dirty="0">
                <a:solidFill>
                  <a:prstClr val="white"/>
                </a:solidFill>
                <a:latin typeface="Verdana" panose="020B0604030504040204" pitchFamily="34" charset="0"/>
                <a:ea typeface="Verdana" panose="020B0604030504040204" pitchFamily="34" charset="0"/>
                <a:cs typeface="Verdana" panose="020B0604030504040204" pitchFamily="34" charset="0"/>
              </a:rPr>
              <a:t>Marcus </a:t>
            </a:r>
            <a:r>
              <a:rPr lang="nl-NL" sz="28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6</a:t>
            </a:r>
          </a:p>
          <a:p>
            <a:pPr lvl="0"/>
            <a:r>
              <a:rPr lang="nl-NL" sz="20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Israël – Galilea</a:t>
            </a:r>
          </a:p>
          <a:p>
            <a:pPr lvl="0"/>
            <a:r>
              <a:rPr lang="nl-NL" sz="20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dichtbevolkt</a:t>
            </a:r>
          </a:p>
          <a:p>
            <a:pPr lvl="0"/>
            <a:r>
              <a:rPr lang="nl-NL" sz="20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Groen gebied met 7 bronnen</a:t>
            </a:r>
          </a:p>
          <a:p>
            <a:pPr lvl="0"/>
            <a:r>
              <a:rPr lang="nl-NL" sz="20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5000 man uit de omgeving</a:t>
            </a:r>
          </a:p>
          <a:p>
            <a:pPr lvl="0"/>
            <a:r>
              <a:rPr lang="nl-NL" sz="20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5 broden, 2 vissen</a:t>
            </a:r>
          </a:p>
          <a:p>
            <a:pPr lvl="0"/>
            <a:r>
              <a:rPr lang="nl-NL" sz="20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12 manden (</a:t>
            </a:r>
            <a:r>
              <a:rPr lang="nl-NL" sz="2000"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kophinoius</a:t>
            </a:r>
            <a:r>
              <a:rPr lang="nl-NL" sz="20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 over </a:t>
            </a:r>
          </a:p>
          <a:p>
            <a:pPr lvl="0"/>
            <a:r>
              <a:rPr lang="nl-NL" sz="20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Zitten op groen gras</a:t>
            </a:r>
          </a:p>
          <a:p>
            <a:pPr lvl="0"/>
            <a:r>
              <a:rPr lang="nl-NL" sz="20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Signaal voor avondoffer/Sj’ma: “het is reeds laat”</a:t>
            </a:r>
          </a:p>
          <a:p>
            <a:pPr lvl="0"/>
            <a:r>
              <a:rPr lang="nl-NL" sz="20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1 </a:t>
            </a:r>
            <a:r>
              <a:rPr lang="nl-NL" sz="20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dag bij Jesjoea</a:t>
            </a:r>
          </a:p>
          <a:p>
            <a:pPr lvl="0"/>
            <a:r>
              <a:rPr lang="nl-NL" sz="20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In </a:t>
            </a:r>
            <a:r>
              <a:rPr lang="nl-NL" sz="20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alle vier evangeliën</a:t>
            </a:r>
            <a:endParaRPr lang="nl-NL" sz="20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6" name="Tabel 5"/>
          <p:cNvGraphicFramePr>
            <a:graphicFrameLocks noGrp="1"/>
          </p:cNvGraphicFramePr>
          <p:nvPr>
            <p:extLst>
              <p:ext uri="{D42A27DB-BD31-4B8C-83A1-F6EECF244321}">
                <p14:modId xmlns:p14="http://schemas.microsoft.com/office/powerpoint/2010/main" val="683560793"/>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1-10</a:t>
                      </a:r>
                    </a:p>
                    <a:p>
                      <a:pPr algn="ctr"/>
                      <a:r>
                        <a:rPr lang="nl-NL" sz="1000" dirty="0" smtClean="0">
                          <a:solidFill>
                            <a:schemeClr val="bg1"/>
                          </a:solidFill>
                        </a:rPr>
                        <a:t>4000</a:t>
                      </a: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
        <p:nvSpPr>
          <p:cNvPr id="7" name="Rechthoek 6"/>
          <p:cNvSpPr/>
          <p:nvPr/>
        </p:nvSpPr>
        <p:spPr>
          <a:xfrm>
            <a:off x="-2604" y="3933056"/>
            <a:ext cx="4572000" cy="1692771"/>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pPr lvl="0" algn="ctr"/>
            <a:endParaRPr lang="nl-NL" sz="2800" b="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lvl="0" algn="ctr"/>
            <a:r>
              <a:rPr lang="nl-NL" sz="28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a:t>
            </a:r>
            <a:r>
              <a:rPr lang="nl-NL" sz="28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spijzigt </a:t>
            </a:r>
          </a:p>
          <a:p>
            <a:pPr lvl="0" algn="ctr"/>
            <a:r>
              <a:rPr lang="nl-NL" sz="28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zijn  volk</a:t>
            </a:r>
            <a:endParaRPr lang="nl-NL" sz="2000"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lvl="0" algn="ctr"/>
            <a:endParaRPr lang="nl-NL" sz="20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8" name="Rechthoek 7"/>
          <p:cNvSpPr/>
          <p:nvPr/>
        </p:nvSpPr>
        <p:spPr>
          <a:xfrm>
            <a:off x="4574604" y="3933056"/>
            <a:ext cx="4572000" cy="1692771"/>
          </a:xfrm>
          <a:prstGeom prst="rect">
            <a:avLst/>
          </a:prstGeom>
          <a:solidFill>
            <a:schemeClr val="tx1"/>
          </a:solidFill>
        </p:spPr>
        <p:style>
          <a:lnRef idx="0">
            <a:schemeClr val="accent2"/>
          </a:lnRef>
          <a:fillRef idx="3">
            <a:schemeClr val="accent2"/>
          </a:fillRef>
          <a:effectRef idx="3">
            <a:schemeClr val="accent2"/>
          </a:effectRef>
          <a:fontRef idx="minor">
            <a:schemeClr val="lt1"/>
          </a:fontRef>
        </p:style>
        <p:txBody>
          <a:bodyPr wrap="square">
            <a:spAutoFit/>
          </a:bodyPr>
          <a:lstStyle/>
          <a:p>
            <a:pPr lvl="0" algn="ctr"/>
            <a:endParaRPr lang="nl-NL" sz="2800" b="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lvl="0" algn="ctr"/>
            <a:r>
              <a:rPr lang="nl-NL" sz="28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a:t>
            </a:r>
            <a:r>
              <a:rPr lang="nl-NL" sz="28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spijzigt </a:t>
            </a:r>
          </a:p>
          <a:p>
            <a:pPr lvl="0" algn="ctr"/>
            <a:r>
              <a:rPr lang="nl-NL" sz="28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a:t>
            </a:r>
            <a:r>
              <a:rPr lang="nl-NL" sz="28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volkeren</a:t>
            </a:r>
          </a:p>
          <a:p>
            <a:pPr lvl="0" algn="ctr"/>
            <a:endParaRPr lang="nl-NL" sz="20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9" name="Rechthoek 8"/>
          <p:cNvSpPr/>
          <p:nvPr/>
        </p:nvSpPr>
        <p:spPr>
          <a:xfrm>
            <a:off x="1589956" y="3861048"/>
            <a:ext cx="5934372" cy="523220"/>
          </a:xfrm>
          <a:prstGeom prst="rect">
            <a:avLst/>
          </a:prstGeom>
          <a:solidFill>
            <a:schemeClr val="bg1"/>
          </a:solidFill>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nl-NL" sz="2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In de correcte volgorde</a:t>
            </a:r>
            <a:endParaRPr lang="nl-NL"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306886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4585523" y="-1985"/>
            <a:ext cx="4572000" cy="5688000"/>
          </a:xfrm>
          <a:prstGeom prst="rect">
            <a:avLst/>
          </a:prstGeom>
          <a:solidFill>
            <a:schemeClr val="tx1"/>
          </a:solidFill>
        </p:spPr>
        <p:txBody>
          <a:bodyPr wrap="square">
            <a:spAutoFit/>
          </a:bodyPr>
          <a:lstStyle/>
          <a:p>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Marc.3:8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Ook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uit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rPr>
              <a:t>en</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rPr>
              <a:t>de streken van </a:t>
            </a:r>
            <a:r>
              <a:rPr lang="nl-NL" sz="2000" b="1" i="1" dirty="0">
                <a:solidFill>
                  <a:schemeClr val="bg1"/>
                </a:solidFill>
                <a:latin typeface="Verdana" panose="020B0604030504040204" pitchFamily="34" charset="0"/>
                <a:ea typeface="Verdana" panose="020B0604030504040204" pitchFamily="34" charset="0"/>
                <a:cs typeface="Verdana" panose="020B0604030504040204" pitchFamily="34" charset="0"/>
              </a:rPr>
              <a:t>Tyrus en Sidon</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kwam een talrijke menigte tot Hem, daar zij hoorden, hoeveel Hij deed</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Matth.28</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19 “Gaat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dan henen, maakt </a:t>
            </a:r>
            <a:r>
              <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rPr>
              <a:t>al de volken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tot mijn discipelen en doopt hen in de naam des Vaders en des Zoons en des ​Heiligen​ </a:t>
            </a:r>
            <a:r>
              <a:rPr lang="nl-NL"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Geestes</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en leert hen onderhouden al wat Ik u bevolen heb</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Hand.1:8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gij zult kracht ontvangen, wanneer de ​heilige​ Geest​ over u komt, en gij zult mijn getuigen zijn te Jeruzalem en in geheel Judea en Samaria en </a:t>
            </a:r>
            <a:r>
              <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rPr>
              <a:t>tot het uiterste der aarde</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a:t>
            </a:r>
          </a:p>
        </p:txBody>
      </p:sp>
      <p:sp>
        <p:nvSpPr>
          <p:cNvPr id="2" name="Rechthoek 1"/>
          <p:cNvSpPr/>
          <p:nvPr/>
        </p:nvSpPr>
        <p:spPr>
          <a:xfrm>
            <a:off x="327" y="0"/>
            <a:ext cx="4572000" cy="5632311"/>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nl-NL" sz="2000" dirty="0">
                <a:solidFill>
                  <a:prstClr val="white"/>
                </a:solidFill>
                <a:latin typeface="Verdana" panose="020B0604030504040204" pitchFamily="34" charset="0"/>
                <a:ea typeface="Verdana" panose="020B0604030504040204" pitchFamily="34" charset="0"/>
                <a:cs typeface="Verdana" panose="020B0604030504040204" pitchFamily="34" charset="0"/>
              </a:rPr>
              <a:t>Matth.2:6 </a:t>
            </a:r>
            <a:r>
              <a:rPr lang="nl-NL" sz="2000" i="1" dirty="0">
                <a:solidFill>
                  <a:prstClr val="white"/>
                </a:solidFill>
                <a:latin typeface="Verdana" panose="020B0604030504040204" pitchFamily="34" charset="0"/>
                <a:ea typeface="Verdana" panose="020B0604030504040204" pitchFamily="34" charset="0"/>
                <a:cs typeface="Verdana" panose="020B0604030504040204" pitchFamily="34" charset="0"/>
              </a:rPr>
              <a:t>“</a:t>
            </a:r>
            <a:r>
              <a:rPr lang="nl-NL" sz="2000" i="1" dirty="0">
                <a:latin typeface="Verdana" panose="020B0604030504040204" pitchFamily="34" charset="0"/>
                <a:ea typeface="Verdana" panose="020B0604030504040204" pitchFamily="34" charset="0"/>
                <a:cs typeface="Verdana" panose="020B0604030504040204" pitchFamily="34" charset="0"/>
              </a:rPr>
              <a:t>want uit u zal een leidsman voortkomen, </a:t>
            </a:r>
            <a:r>
              <a:rPr lang="nl-NL" sz="2000" b="1" i="1" dirty="0">
                <a:latin typeface="Verdana" panose="020B0604030504040204" pitchFamily="34" charset="0"/>
                <a:ea typeface="Verdana" panose="020B0604030504040204" pitchFamily="34" charset="0"/>
                <a:cs typeface="Verdana" panose="020B0604030504040204" pitchFamily="34" charset="0"/>
              </a:rPr>
              <a:t>die mijn volk Israël weiden zal</a:t>
            </a:r>
            <a:r>
              <a:rPr lang="nl-NL" sz="2000" i="1" dirty="0">
                <a:latin typeface="Verdana" panose="020B0604030504040204" pitchFamily="34" charset="0"/>
                <a:ea typeface="Verdana" panose="020B0604030504040204" pitchFamily="34" charset="0"/>
                <a:cs typeface="Verdana" panose="020B0604030504040204" pitchFamily="34" charset="0"/>
              </a:rPr>
              <a:t>.”</a:t>
            </a:r>
          </a:p>
          <a:p>
            <a:pPr lvl="0"/>
            <a:endParaRPr lang="nl-NL" sz="2000" dirty="0" smtClean="0">
              <a:latin typeface="Verdana" panose="020B0604030504040204" pitchFamily="34" charset="0"/>
              <a:ea typeface="Verdana" panose="020B0604030504040204" pitchFamily="34" charset="0"/>
              <a:cs typeface="Verdana" panose="020B0604030504040204" pitchFamily="34" charset="0"/>
            </a:endParaRPr>
          </a:p>
          <a:p>
            <a:pPr lvl="0"/>
            <a:r>
              <a:rPr lang="nl-NL" sz="2000" dirty="0" smtClean="0">
                <a:latin typeface="Verdana" panose="020B0604030504040204" pitchFamily="34" charset="0"/>
                <a:ea typeface="Verdana" panose="020B0604030504040204" pitchFamily="34" charset="0"/>
                <a:cs typeface="Verdana" panose="020B0604030504040204" pitchFamily="34" charset="0"/>
              </a:rPr>
              <a:t>Matth.10:6 tegen de 12: </a:t>
            </a:r>
            <a:r>
              <a:rPr lang="nl-NL" sz="2000" i="1" dirty="0" smtClean="0">
                <a:latin typeface="Verdana" panose="020B0604030504040204" pitchFamily="34" charset="0"/>
                <a:ea typeface="Verdana" panose="020B0604030504040204" pitchFamily="34" charset="0"/>
                <a:cs typeface="Verdana" panose="020B0604030504040204" pitchFamily="34" charset="0"/>
              </a:rPr>
              <a:t>“begeeft </a:t>
            </a:r>
            <a:r>
              <a:rPr lang="nl-NL" sz="2000" i="1" dirty="0">
                <a:latin typeface="Verdana" panose="020B0604030504040204" pitchFamily="34" charset="0"/>
                <a:ea typeface="Verdana" panose="020B0604030504040204" pitchFamily="34" charset="0"/>
                <a:cs typeface="Verdana" panose="020B0604030504040204" pitchFamily="34" charset="0"/>
              </a:rPr>
              <a:t>u liever tot </a:t>
            </a:r>
            <a:r>
              <a:rPr lang="nl-NL" sz="2000" b="1" i="1" dirty="0">
                <a:latin typeface="Verdana" panose="020B0604030504040204" pitchFamily="34" charset="0"/>
                <a:ea typeface="Verdana" panose="020B0604030504040204" pitchFamily="34" charset="0"/>
                <a:cs typeface="Verdana" panose="020B0604030504040204" pitchFamily="34" charset="0"/>
              </a:rPr>
              <a:t>de verloren schapen van het huis Israëls</a:t>
            </a:r>
            <a:r>
              <a:rPr lang="nl-NL" sz="2000" i="1" dirty="0" smtClean="0">
                <a:latin typeface="Verdana" panose="020B0604030504040204" pitchFamily="34" charset="0"/>
                <a:ea typeface="Verdana" panose="020B0604030504040204" pitchFamily="34" charset="0"/>
                <a:cs typeface="Verdana" panose="020B0604030504040204" pitchFamily="34" charset="0"/>
              </a:rPr>
              <a:t>.”</a:t>
            </a:r>
          </a:p>
          <a:p>
            <a:pPr lvl="0"/>
            <a:endParaRPr lang="nl-NL" sz="2000" i="1" dirty="0" smtClean="0">
              <a:latin typeface="Verdana" panose="020B0604030504040204" pitchFamily="34" charset="0"/>
              <a:ea typeface="Verdana" panose="020B0604030504040204" pitchFamily="34" charset="0"/>
              <a:cs typeface="Verdana" panose="020B0604030504040204" pitchFamily="34" charset="0"/>
            </a:endParaRPr>
          </a:p>
          <a:p>
            <a:pPr lvl="0"/>
            <a:r>
              <a:rPr lang="nl-NL" sz="20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Matth.15:24 “</a:t>
            </a:r>
            <a:r>
              <a:rPr lang="nl-NL" sz="2000" i="1" dirty="0">
                <a:latin typeface="Verdana" panose="020B0604030504040204" pitchFamily="34" charset="0"/>
                <a:ea typeface="Verdana" panose="020B0604030504040204" pitchFamily="34" charset="0"/>
                <a:cs typeface="Verdana" panose="020B0604030504040204" pitchFamily="34" charset="0"/>
              </a:rPr>
              <a:t>Ik ben slechts gezonden </a:t>
            </a:r>
            <a:r>
              <a:rPr lang="nl-NL" sz="2000" i="1" dirty="0" smtClean="0">
                <a:latin typeface="Verdana" panose="020B0604030504040204" pitchFamily="34" charset="0"/>
                <a:ea typeface="Verdana" panose="020B0604030504040204" pitchFamily="34" charset="0"/>
                <a:cs typeface="Verdana" panose="020B0604030504040204" pitchFamily="34" charset="0"/>
              </a:rPr>
              <a:t>tot </a:t>
            </a:r>
            <a:r>
              <a:rPr lang="nl-NL" sz="2000" b="1" i="1" dirty="0" smtClean="0">
                <a:latin typeface="Verdana" panose="020B0604030504040204" pitchFamily="34" charset="0"/>
                <a:ea typeface="Verdana" panose="020B0604030504040204" pitchFamily="34" charset="0"/>
                <a:cs typeface="Verdana" panose="020B0604030504040204" pitchFamily="34" charset="0"/>
              </a:rPr>
              <a:t>de verloren</a:t>
            </a:r>
            <a:r>
              <a:rPr lang="nl-NL" sz="2000" i="1" dirty="0" smtClean="0">
                <a:latin typeface="Verdana" panose="020B0604030504040204" pitchFamily="34" charset="0"/>
                <a:ea typeface="Verdana" panose="020B0604030504040204" pitchFamily="34" charset="0"/>
                <a:cs typeface="Verdana" panose="020B0604030504040204" pitchFamily="34" charset="0"/>
              </a:rPr>
              <a:t> </a:t>
            </a:r>
            <a:r>
              <a:rPr lang="nl-NL" sz="2000" b="1" i="1" dirty="0" smtClean="0">
                <a:latin typeface="Verdana" panose="020B0604030504040204" pitchFamily="34" charset="0"/>
                <a:ea typeface="Verdana" panose="020B0604030504040204" pitchFamily="34" charset="0"/>
                <a:cs typeface="Verdana" panose="020B0604030504040204" pitchFamily="34" charset="0"/>
              </a:rPr>
              <a:t>schapen </a:t>
            </a:r>
            <a:r>
              <a:rPr lang="nl-NL" sz="2000" b="1" i="1" dirty="0">
                <a:latin typeface="Verdana" panose="020B0604030504040204" pitchFamily="34" charset="0"/>
                <a:ea typeface="Verdana" panose="020B0604030504040204" pitchFamily="34" charset="0"/>
                <a:cs typeface="Verdana" panose="020B0604030504040204" pitchFamily="34" charset="0"/>
              </a:rPr>
              <a:t>van het huis Israëls</a:t>
            </a:r>
            <a:r>
              <a:rPr lang="nl-NL" sz="2000" i="1" dirty="0" smtClean="0">
                <a:latin typeface="Verdana" panose="020B0604030504040204" pitchFamily="34" charset="0"/>
                <a:ea typeface="Verdana" panose="020B0604030504040204" pitchFamily="34" charset="0"/>
                <a:cs typeface="Verdana" panose="020B0604030504040204" pitchFamily="34" charset="0"/>
              </a:rPr>
              <a:t>.”</a:t>
            </a:r>
          </a:p>
          <a:p>
            <a:pPr lvl="0"/>
            <a:endParaRPr lang="nl-NL" sz="2000" i="1" dirty="0">
              <a:latin typeface="Verdana" panose="020B0604030504040204" pitchFamily="34" charset="0"/>
              <a:ea typeface="Verdana" panose="020B0604030504040204" pitchFamily="34" charset="0"/>
              <a:cs typeface="Verdana" panose="020B0604030504040204" pitchFamily="34" charset="0"/>
            </a:endParaRPr>
          </a:p>
          <a:p>
            <a:pPr lvl="0"/>
            <a:r>
              <a:rPr lang="nl-NL" sz="2000" i="1" dirty="0" smtClean="0">
                <a:latin typeface="Verdana" panose="020B0604030504040204" pitchFamily="34" charset="0"/>
                <a:ea typeface="Verdana" panose="020B0604030504040204" pitchFamily="34" charset="0"/>
                <a:cs typeface="Verdana" panose="020B0604030504040204" pitchFamily="34" charset="0"/>
              </a:rPr>
              <a:t>Marc.7:27 “En </a:t>
            </a:r>
            <a:r>
              <a:rPr lang="nl-NL" sz="2000" i="1" dirty="0">
                <a:latin typeface="Verdana" panose="020B0604030504040204" pitchFamily="34" charset="0"/>
                <a:ea typeface="Verdana" panose="020B0604030504040204" pitchFamily="34" charset="0"/>
                <a:cs typeface="Verdana" panose="020B0604030504040204" pitchFamily="34" charset="0"/>
              </a:rPr>
              <a:t>Hij </a:t>
            </a:r>
            <a:r>
              <a:rPr lang="nl-NL" sz="2000" i="1" dirty="0" err="1">
                <a:latin typeface="Verdana" panose="020B0604030504040204" pitchFamily="34" charset="0"/>
                <a:ea typeface="Verdana" panose="020B0604030504040204" pitchFamily="34" charset="0"/>
                <a:cs typeface="Verdana" panose="020B0604030504040204" pitchFamily="34" charset="0"/>
              </a:rPr>
              <a:t>zeide</a:t>
            </a:r>
            <a:r>
              <a:rPr lang="nl-NL" sz="2000" i="1" dirty="0">
                <a:latin typeface="Verdana" panose="020B0604030504040204" pitchFamily="34" charset="0"/>
                <a:ea typeface="Verdana" panose="020B0604030504040204" pitchFamily="34" charset="0"/>
                <a:cs typeface="Verdana" panose="020B0604030504040204" pitchFamily="34" charset="0"/>
              </a:rPr>
              <a:t> tot haar: Laat </a:t>
            </a:r>
            <a:r>
              <a:rPr lang="nl-NL" sz="2000" b="1" i="1" dirty="0">
                <a:latin typeface="Verdana" panose="020B0604030504040204" pitchFamily="34" charset="0"/>
                <a:ea typeface="Verdana" panose="020B0604030504040204" pitchFamily="34" charset="0"/>
                <a:cs typeface="Verdana" panose="020B0604030504040204" pitchFamily="34" charset="0"/>
              </a:rPr>
              <a:t>eerst de ​kinderen​ </a:t>
            </a:r>
            <a:r>
              <a:rPr lang="nl-NL" sz="2000" i="1" dirty="0">
                <a:latin typeface="Verdana" panose="020B0604030504040204" pitchFamily="34" charset="0"/>
                <a:ea typeface="Verdana" panose="020B0604030504040204" pitchFamily="34" charset="0"/>
                <a:cs typeface="Verdana" panose="020B0604030504040204" pitchFamily="34" charset="0"/>
              </a:rPr>
              <a:t>verzadigd worden want het is niet goed het brood der ​kinderen​ te nemen en het de ​honden​ voor te werpen</a:t>
            </a:r>
            <a:r>
              <a:rPr lang="nl-NL" sz="2000" i="1" dirty="0" smtClean="0">
                <a:latin typeface="Verdana" panose="020B0604030504040204" pitchFamily="34" charset="0"/>
                <a:ea typeface="Verdana" panose="020B0604030504040204" pitchFamily="34" charset="0"/>
                <a:cs typeface="Verdana" panose="020B0604030504040204" pitchFamily="34" charset="0"/>
              </a:rPr>
              <a:t>.”</a:t>
            </a:r>
            <a:r>
              <a:rPr lang="nl-NL" sz="2000" dirty="0">
                <a:latin typeface="Verdana" panose="020B0604030504040204" pitchFamily="34" charset="0"/>
                <a:ea typeface="Verdana" panose="020B0604030504040204" pitchFamily="34" charset="0"/>
                <a:cs typeface="Verdana" panose="020B0604030504040204" pitchFamily="34" charset="0"/>
              </a:rPr>
              <a:t> </a:t>
            </a:r>
            <a:endParaRPr lang="nl-NL" sz="2000" dirty="0" smtClean="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6" name="Tabel 5"/>
          <p:cNvGraphicFramePr>
            <a:graphicFrameLocks noGrp="1"/>
          </p:cNvGraphicFramePr>
          <p:nvPr>
            <p:extLst>
              <p:ext uri="{D42A27DB-BD31-4B8C-83A1-F6EECF244321}">
                <p14:modId xmlns:p14="http://schemas.microsoft.com/office/powerpoint/2010/main" val="179079730"/>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1-10</a:t>
                      </a:r>
                    </a:p>
                    <a:p>
                      <a:pPr algn="ctr"/>
                      <a:r>
                        <a:rPr lang="nl-NL" sz="1000" dirty="0" smtClean="0">
                          <a:solidFill>
                            <a:schemeClr val="bg1"/>
                          </a:solidFill>
                        </a:rPr>
                        <a:t>4000</a:t>
                      </a: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Tree>
    <p:extLst>
      <p:ext uri="{BB962C8B-B14F-4D97-AF65-F5344CB8AC3E}">
        <p14:creationId xmlns:p14="http://schemas.microsoft.com/office/powerpoint/2010/main" val="17964032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0" y="18981"/>
            <a:ext cx="9144000" cy="5724644"/>
          </a:xfrm>
          <a:prstGeom prst="rect">
            <a:avLst/>
          </a:prstGeom>
          <a:solidFill>
            <a:schemeClr val="tx1"/>
          </a:solidFill>
        </p:spPr>
        <p:txBody>
          <a:bodyPr wrap="square">
            <a:spAutoFit/>
          </a:bodyPr>
          <a:lstStyle/>
          <a:p>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Marcus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8</a:t>
            </a:r>
            <a:endPar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8</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In die dagen, toen er weder een grote schare bijeen was en zij niets te eten hadden, riep Hij zijn discipelen tot Zich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Ik heb medelijden met de schare, want zij zijn nu reeds drie dagen bij Mij gebleven en hebben niets te eten;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indien Ik hen zonder voedsel naar huis laat gaan, zullen zij onderweg bezwijken, en sommigen van hen zijn van ver weg.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zijn discipelen antwoordden Hem: Vanwaar zal iemand dezen hier in een eenzame streek met broden kunnen verzadigen?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vroeg hun: Hoeveel broden hebt gij? Zij zeiden: Zeven.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gaf aan de schare bevel op de grond te gaan zitten. En Hij nam de zeven broden, dankte, brak ze en gaf ze aan zijn discipelen om ze hun voor te zetten, en zij zetten ze voor aan de schare.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hadden enkele visjes; en nadat Hij daarbij de ​zegen​ had uitgesproken,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Hij, dat zij ook die moesten voorzetten.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aten en werden verzadigd en zij raapten het overschot der brokken op, zeven korven.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het waren er ongeveer vierduizend en Hij zond hen weg.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terstond ging Hij met zijn discipelen in het schip en kwam in het gebied van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Dalmanuta</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a:t>
            </a:r>
          </a:p>
          <a:p>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11</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de ​Farizeeën​ liepen uit en begonnen met Hem te </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redetwisten [</a:t>
            </a:r>
            <a:r>
              <a:rPr lang="el-GR" b="1" dirty="0">
                <a:solidFill>
                  <a:schemeClr val="bg1"/>
                </a:solidFill>
                <a:latin typeface="Times New Roman" panose="02020603050405020304" pitchFamily="18" charset="0"/>
                <a:cs typeface="Times New Roman" panose="02020603050405020304" pitchFamily="18" charset="0"/>
              </a:rPr>
              <a:t>συζητεῖν</a:t>
            </a:r>
            <a:endParaRPr lang="nl-NL" b="1" dirty="0">
              <a:solidFill>
                <a:schemeClr val="bg1"/>
              </a:solidFill>
              <a:latin typeface="Times New Roman" panose="02020603050405020304" pitchFamily="18" charset="0"/>
              <a:cs typeface="Times New Roman" panose="02020603050405020304" pitchFamily="18" charset="0"/>
            </a:endParaRPr>
          </a:p>
          <a:p>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su-zeteo</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zij begeerden van Hem een teken uit de hemel, om Hem te </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verzoeken [</a:t>
            </a:r>
            <a:r>
              <a:rPr lang="el-GR" b="1" dirty="0">
                <a:solidFill>
                  <a:schemeClr val="bg1"/>
                </a:solidFill>
                <a:latin typeface="Times New Roman" panose="02020603050405020304" pitchFamily="18" charset="0"/>
                <a:ea typeface="Verdana" panose="020B0604030504040204" pitchFamily="34" charset="0"/>
                <a:cs typeface="Times New Roman" panose="02020603050405020304" pitchFamily="18" charset="0"/>
              </a:rPr>
              <a:t>πεῖρα</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peira</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12</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Hij, diep zuchtend in zijn geest,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Waartoe begeert dit geslacht een teken? Voorwaar, Ik zeg u: Aan dit geslacht zal voorzeker geen teken gegeven worden!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13</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Hij liet hen alleen en Hij ging weder scheep en vertrok naar de overkant.</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hadden vergeten broden mede te nemen, en behalve één brood hadden zij niets bij zich in het schip.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gebood hun, zeggende: Ziet toe, wacht u voor de ​zuurdesem​ der ​Farizeeën​ en de ​zuurdesem​ van ​Herodes.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spraken erover onder elkander, dat zij geen broden hadden.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Hij dat bemerkte,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Hij tot hen: Waarom spreekt gij erover, dat gij geen broden hebt? Verstaat gij nog niet en begrijpt gij niet? Hebt gij een verhard ​hart?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Hebt gij ogen en ziet gij niet; hebt gij oren en hoort gij niet?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herinnert gij u niet, toen Ik de vijf broden brak voor de vijfduizend, hoeveel manden vol brokken gij hebt opgeraapt? En zij zeiden tot Hem: Twaalf.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bij de zeven voor de vierduizend, hoeveel korven vol brokken gij hebt opgeraapt? En zij zeiden: Zeven.</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Begrijpt gij nóg niet?</a:t>
            </a:r>
          </a:p>
          <a:p>
            <a:r>
              <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rPr>
              <a:t>De blinde te </a:t>
            </a:r>
            <a:r>
              <a:rPr lang="nl-NL" sz="800" b="1" dirty="0" err="1">
                <a:solidFill>
                  <a:schemeClr val="bg1"/>
                </a:solidFill>
                <a:latin typeface="Verdana" panose="020B0604030504040204" pitchFamily="34" charset="0"/>
                <a:ea typeface="Verdana" panose="020B0604030504040204" pitchFamily="34" charset="0"/>
                <a:cs typeface="Verdana" panose="020B0604030504040204" pitchFamily="34" charset="0"/>
              </a:rPr>
              <a:t>Betsaïda</a:t>
            </a:r>
            <a:endPar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kwamen te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Betsaïda</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a:t>
            </a:r>
          </a:p>
          <a:p>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brachten een blinde tot Hem en smeekten Hem deze aan te raken.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vatte de blinde bij de hand en bracht hem buiten het dorp, en Hij spuwde in zijn ogen, ​legde​ hem de handen op en vroeg hem: Ziet gij iets?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zag op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Ik zie de mensen, want ik zie hen als bomen wandelen.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Vervolgens ​legde​ Hij weder de handen op zijn ogen, en hij zag duidelijk en was hersteld. En hij zag voortaan alles scherp.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zond hem naar huis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Ga het dorp zelfs niet in.</a:t>
            </a:r>
          </a:p>
          <a:p>
            <a:r>
              <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rPr>
              <a:t>De belijdenis van ​Petrus​ – De eerste aankondiging van het lijden</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​Jezus​ vertrok met zijn discipelen naar de dorpen van Caesarea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Filippi</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onderweg vroeg Hij zijn discipelen en sprak tot hen: Wie zeggen de mensen, dat Ik ben?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Zij antwoordden en zeiden: ​Johannes de Doper; en anderen: ​Elia; weer anderen: Een van de profeten.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vroeg hun: Maar gij, wie zegt gij, dat Ik ben? ​Petrus​ antwoordde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Gij zijt de ​Christus.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verbood hun nadrukkelijk met iemand hierover te spreken.</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begon hen te leren, dat de Zoon des mensen veel moest lijden en verworpen worden door de oudsten en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overpriesters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schriftgeleerden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gedood worden en na drie dagen opstaan.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Hij sprak dit woord vrijuit. En ​Petrus​ nam Hem terzijde en begon Hem te bestraffen.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Doch Hij keerde Zich om en, ziende naar zijn discipelen, bestrafte Hij ​Petrus​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Ga weg, achter Mij, ​satan; gij zijt niet bedacht op de dingen Gods, maar op die der mensen.</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riep de schare, met zijn discipelen, tot Zich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Indien iemand achter Mij wil komen, die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verloochene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zichzelf en neme zijn ​kruis​ op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volge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Mij.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ieder, die zijn leven zal willen behouden, die zal het verliezen; maar ieder, die zijn leven verliezen zal om Mijnentwil en om des evangelies wil, die zal het behouden.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wat baat het een mens de gehele wereld te winnen en aan zijn ziel schade te lijden?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wat zou een mens kunnen geven in ruil voor zijn leven?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wie zich voor Mij en voor mijn woorden schaamt in dit overspelig en zondig geslacht, de Zoon des mensen zal Zich ook voor hem schamen, wanneer Hij komt in de heerlijkheid zijns Vaders, met de ​heilige​ ​engelen.</a:t>
            </a:r>
          </a:p>
          <a:p>
            <a:endPar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6" name="Tabel 5"/>
          <p:cNvGraphicFramePr>
            <a:graphicFrameLocks noGrp="1"/>
          </p:cNvGraphicFramePr>
          <p:nvPr>
            <p:extLst>
              <p:ext uri="{D42A27DB-BD31-4B8C-83A1-F6EECF244321}">
                <p14:modId xmlns:p14="http://schemas.microsoft.com/office/powerpoint/2010/main" val="2393329982"/>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1-10</a:t>
                      </a:r>
                    </a:p>
                    <a:p>
                      <a:pPr algn="ctr"/>
                      <a:r>
                        <a:rPr lang="nl-NL" sz="1000" dirty="0" smtClean="0">
                          <a:solidFill>
                            <a:schemeClr val="bg1"/>
                          </a:solidFill>
                        </a:rPr>
                        <a:t>4000</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11-13</a:t>
                      </a:r>
                    </a:p>
                    <a:p>
                      <a:pPr algn="ctr"/>
                      <a:r>
                        <a:rPr lang="nl-NL" sz="1000" dirty="0" smtClean="0">
                          <a:solidFill>
                            <a:schemeClr val="bg1"/>
                          </a:solidFill>
                        </a:rPr>
                        <a:t>teken</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
        <p:nvSpPr>
          <p:cNvPr id="3" name="Rechthoek 2"/>
          <p:cNvSpPr/>
          <p:nvPr/>
        </p:nvSpPr>
        <p:spPr>
          <a:xfrm>
            <a:off x="10096" y="2852936"/>
            <a:ext cx="9108000" cy="3970318"/>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Deut.13</a:t>
            </a:r>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Wanneer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onder u een ​profeet​ optreedt of iemand, die dromen heeft, en hij u een teken of een wonder aankondigt,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het teken of het wonder komt, waarover hij u gesproken heeft met de woorden: laten wij ​andere ​goden​ achterna lopen, die gij niet gekend hebt, en laten wij hen dienen –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dan zult gij naar de woorden van die ​profeet​ of van die dromer niet luisteren; want de </a:t>
            </a:r>
            <a:r>
              <a:rPr lang="nl-NL" cap="small" dirty="0" err="1">
                <a:solidFill>
                  <a:schemeClr val="bg1"/>
                </a:solidFill>
                <a:latin typeface="Verdana" panose="020B0604030504040204" pitchFamily="34" charset="0"/>
                <a:ea typeface="Verdana" panose="020B0604030504040204" pitchFamily="34" charset="0"/>
                <a:cs typeface="Verdana" panose="020B0604030504040204" pitchFamily="34" charset="0"/>
              </a:rPr>
              <a:t>Here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uw God, stelt u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op de proef </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l-GR" b="1" dirty="0" smtClean="0">
                <a:latin typeface="Times New Roman" panose="02020603050405020304" pitchFamily="18" charset="0"/>
                <a:cs typeface="Times New Roman" panose="02020603050405020304" pitchFamily="18" charset="0"/>
              </a:rPr>
              <a:t>πειρά</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peira</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p>
          <a:p>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om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te weten, of gij de </a:t>
            </a:r>
            <a:r>
              <a:rPr lang="nl-NL" cap="small" dirty="0" err="1">
                <a:solidFill>
                  <a:schemeClr val="bg1"/>
                </a:solidFill>
                <a:latin typeface="Verdana" panose="020B0604030504040204" pitchFamily="34" charset="0"/>
                <a:ea typeface="Verdana" panose="020B0604030504040204" pitchFamily="34" charset="0"/>
                <a:cs typeface="Verdana" panose="020B0604030504040204" pitchFamily="34" charset="0"/>
              </a:rPr>
              <a:t>Here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uw God, liefhebt met uw ganse ​hart​ en met uw ganse ziel.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De </a:t>
            </a:r>
            <a:r>
              <a:rPr lang="nl-NL" cap="small" dirty="0" err="1">
                <a:solidFill>
                  <a:schemeClr val="bg1"/>
                </a:solidFill>
                <a:latin typeface="Verdana" panose="020B0604030504040204" pitchFamily="34" charset="0"/>
                <a:ea typeface="Verdana" panose="020B0604030504040204" pitchFamily="34" charset="0"/>
                <a:cs typeface="Verdana" panose="020B0604030504040204" pitchFamily="34" charset="0"/>
              </a:rPr>
              <a:t>Here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uw God, zult gij volgen, Hem vrezen, zijn geboden houden en naar zijn stem luisteren: Hem zult gij dienen en aanhangen.</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5</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Die ​profeet​ of dromer zal ter dood gebracht worden, omdat hij afval gepredikt heeft van de </a:t>
            </a:r>
            <a:r>
              <a:rPr lang="nl-NL" cap="small" dirty="0" err="1">
                <a:solidFill>
                  <a:schemeClr val="bg1"/>
                </a:solidFill>
                <a:latin typeface="Verdana" panose="020B0604030504040204" pitchFamily="34" charset="0"/>
                <a:ea typeface="Verdana" panose="020B0604030504040204" pitchFamily="34" charset="0"/>
                <a:cs typeface="Verdana" panose="020B0604030504040204" pitchFamily="34" charset="0"/>
              </a:rPr>
              <a:t>Here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uw God, die u uit het land Egypte geleid en uit het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diensthuis</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verlost heeft – om u af te trekken van de weg, die de </a:t>
            </a:r>
            <a:r>
              <a:rPr lang="nl-NL" cap="small" dirty="0" err="1">
                <a:solidFill>
                  <a:schemeClr val="bg1"/>
                </a:solidFill>
                <a:latin typeface="Verdana" panose="020B0604030504040204" pitchFamily="34" charset="0"/>
                <a:ea typeface="Verdana" panose="020B0604030504040204" pitchFamily="34" charset="0"/>
                <a:cs typeface="Verdana" panose="020B0604030504040204" pitchFamily="34" charset="0"/>
              </a:rPr>
              <a:t>Here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uw God, u geboden heeft te gaan. Zo zult gij het kwaad uit uw midden wegdoen.</a:t>
            </a:r>
          </a:p>
        </p:txBody>
      </p:sp>
      <p:sp>
        <p:nvSpPr>
          <p:cNvPr id="8" name="Rechthoek 7"/>
          <p:cNvSpPr/>
          <p:nvPr/>
        </p:nvSpPr>
        <p:spPr>
          <a:xfrm>
            <a:off x="0" y="332656"/>
            <a:ext cx="9108000" cy="830997"/>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Jesjoea is een profeet, </a:t>
            </a:r>
          </a:p>
          <a:p>
            <a:pPr algn="ct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want Hij spreekt namens God</a:t>
            </a:r>
            <a:endParaRPr lang="nl-NL"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Rechthoek 3"/>
          <p:cNvSpPr/>
          <p:nvPr/>
        </p:nvSpPr>
        <p:spPr>
          <a:xfrm>
            <a:off x="5477763" y="5171127"/>
            <a:ext cx="3414717" cy="1354217"/>
          </a:xfrm>
          <a:prstGeom prst="rect">
            <a:avLst/>
          </a:prstGeom>
          <a:solidFill>
            <a:schemeClr val="tx1"/>
          </a:solidFill>
        </p:spPr>
        <p:style>
          <a:lnRef idx="0">
            <a:schemeClr val="accent2"/>
          </a:lnRef>
          <a:fillRef idx="3">
            <a:schemeClr val="accent2"/>
          </a:fillRef>
          <a:effectRef idx="3">
            <a:schemeClr val="accent2"/>
          </a:effectRef>
          <a:fontRef idx="minor">
            <a:schemeClr val="lt1"/>
          </a:fontRef>
        </p:style>
        <p:txBody>
          <a:bodyPr wrap="none">
            <a:spAutoFit/>
          </a:bodyPr>
          <a:lstStyle/>
          <a:p>
            <a:r>
              <a:rPr lang="el-GR" sz="2800" b="1" dirty="0" smtClean="0">
                <a:solidFill>
                  <a:schemeClr val="bg1"/>
                </a:solidFill>
                <a:latin typeface="Times New Roman" panose="02020603050405020304" pitchFamily="18" charset="0"/>
                <a:cs typeface="Times New Roman" panose="02020603050405020304" pitchFamily="18" charset="0"/>
              </a:rPr>
              <a:t>Συζητεῖν</a:t>
            </a:r>
            <a:endParaRPr lang="nl-NL" sz="2800" b="1" dirty="0" smtClean="0">
              <a:solidFill>
                <a:schemeClr val="bg1"/>
              </a:solidFill>
              <a:latin typeface="Times New Roman" panose="02020603050405020304" pitchFamily="18" charset="0"/>
              <a:cs typeface="Times New Roman" panose="02020603050405020304" pitchFamily="18" charset="0"/>
            </a:endParaRPr>
          </a:p>
          <a:p>
            <a:r>
              <a:rPr lang="nl-NL"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Su-zeteo</a:t>
            </a:r>
            <a:endPar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Zoeken samen met</a:t>
            </a:r>
          </a:p>
          <a:p>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Onderzoeken samen met</a:t>
            </a:r>
            <a:endParaRPr lang="nl-NL"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286754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0" y="18981"/>
            <a:ext cx="9144000" cy="5724644"/>
          </a:xfrm>
          <a:prstGeom prst="rect">
            <a:avLst/>
          </a:prstGeom>
          <a:solidFill>
            <a:schemeClr val="tx1"/>
          </a:solidFill>
        </p:spPr>
        <p:txBody>
          <a:bodyPr wrap="square">
            <a:spAutoFit/>
          </a:bodyPr>
          <a:lstStyle/>
          <a:p>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Marcus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8</a:t>
            </a:r>
            <a:endPar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8</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In die dagen, toen er weder een grote schare bijeen was en zij niets te eten hadden, riep Hij zijn discipelen tot Zich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Ik heb medelijden met de schare, want zij zijn nu reeds drie dagen bij Mij gebleven en hebben niets te eten;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indien Ik hen zonder voedsel naar huis laat gaan, zullen zij onderweg bezwijken, en sommigen van hen zijn van ver weg.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zijn discipelen antwoordden Hem: Vanwaar zal iemand dezen hier in een eenzame streek met broden kunnen verzadigen?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vroeg hun: Hoeveel broden hebt gij? Zij zeiden: Zeven.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gaf aan de schare bevel op de grond te gaan zitten. En Hij nam de zeven broden, dankte, brak ze en gaf ze aan zijn discipelen om ze hun voor te zetten, en zij zetten ze voor aan de schare.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hadden enkele visjes; en nadat Hij daarbij de ​zegen​ had uitgesproken,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Hij, dat zij ook die moesten voorzetten.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aten en werden verzadigd en zij raapten het overschot der brokken op, zeven korven.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het waren er ongeveer vierduizend en Hij zond hen weg.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terstond ging Hij met zijn discipelen in het schip en kwam in het gebied van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Dalmanuta</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a:t>
            </a:r>
          </a:p>
          <a:p>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11</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de ​Farizeeën​ liepen uit en begonnen met Hem te redetwisten; en zij begeerden van Hem een teken uit de hemel, om Hem te verzoeken.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12</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Hij,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diep zuchtend in zijn geest</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Waartoe begeert dit geslacht een teken? Voorwaar, Ik zeg u: Aan dit geslacht zal voorzeker geen teken gegeven worden!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13</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Hij liet hen alleen en Hij ging weder scheep en vertrok naar de overkant.</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hadden vergeten broden mede te nemen, en behalve één brood hadden zij niets bij zich in het schip.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gebood hun, zeggende: Ziet toe, wacht u voor de ​zuurdesem​ der ​Farizeeën​ en de ​zuurdesem​ van ​Herodes.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spraken erover onder elkander, dat zij geen broden hadden.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Hij dat bemerkte,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Hij tot hen: Waarom spreekt gij erover, dat gij geen broden hebt? Verstaat gij nog niet en begrijpt gij niet? Hebt gij een verhard ​hart?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Hebt gij ogen en ziet gij niet; hebt gij oren en hoort gij niet?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herinnert gij u niet, toen Ik de vijf broden brak voor de vijfduizend, hoeveel manden vol brokken gij hebt opgeraapt? En zij zeiden tot Hem: Twaalf.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bij de zeven voor de vierduizend, hoeveel korven vol brokken gij hebt opgeraapt? En zij zeiden: Zeven.</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Begrijpt gij nóg niet?</a:t>
            </a:r>
          </a:p>
          <a:p>
            <a:r>
              <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rPr>
              <a:t>De blinde te </a:t>
            </a:r>
            <a:r>
              <a:rPr lang="nl-NL" sz="800" b="1" dirty="0" err="1">
                <a:solidFill>
                  <a:schemeClr val="bg1"/>
                </a:solidFill>
                <a:latin typeface="Verdana" panose="020B0604030504040204" pitchFamily="34" charset="0"/>
                <a:ea typeface="Verdana" panose="020B0604030504040204" pitchFamily="34" charset="0"/>
                <a:cs typeface="Verdana" panose="020B0604030504040204" pitchFamily="34" charset="0"/>
              </a:rPr>
              <a:t>Betsaïda</a:t>
            </a:r>
            <a:endPar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kwamen te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Betsaïda</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a:t>
            </a:r>
          </a:p>
          <a:p>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brachten een blinde tot Hem en smeekten Hem deze aan te raken.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vatte de blinde bij de hand en bracht hem buiten het dorp, en Hij spuwde in zijn ogen, ​legde​ hem de handen op en vroeg hem: Ziet gij iets?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zag op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Ik zie de mensen, want ik zie hen als bomen wandelen.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Vervolgens ​legde​ Hij weder de handen op zijn ogen, en hij zag duidelijk en was hersteld. En hij zag voortaan alles scherp.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zond hem naar huis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Ga het dorp zelfs niet in.</a:t>
            </a:r>
          </a:p>
          <a:p>
            <a:r>
              <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rPr>
              <a:t>De belijdenis van ​Petrus​ – De eerste aankondiging van het lijden</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​Jezus​ vertrok met zijn discipelen naar de dorpen van Caesarea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Filippi</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onderweg vroeg Hij zijn discipelen en sprak tot hen: Wie zeggen de mensen, dat Ik ben?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Zij antwoordden en zeiden: ​Johannes de Doper; en anderen: ​Elia; weer anderen: Een van de profeten.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vroeg hun: Maar gij, wie zegt gij, dat Ik ben? ​Petrus​ antwoordde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Gij zijt de ​Christus.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verbood hun nadrukkelijk met iemand hierover te spreken.</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begon hen te leren, dat de Zoon des mensen veel moest lijden en verworpen worden door de oudsten en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overpriesters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schriftgeleerden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gedood worden en na drie dagen opstaan.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Hij sprak dit woord vrijuit. En ​Petrus​ nam Hem terzijde en begon Hem te bestraffen.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Doch Hij keerde Zich om en, ziende naar zijn discipelen, bestrafte Hij ​Petrus​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Ga weg, achter Mij, ​satan; gij zijt niet bedacht op de dingen Gods, maar op die der mensen.</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riep de schare, met zijn discipelen, tot Zich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Indien iemand achter Mij wil komen, die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verloochene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zichzelf en neme zijn ​kruis​ op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volge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Mij.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ieder, die zijn leven zal willen behouden, die zal het verliezen; maar ieder, die zijn leven verliezen zal om Mijnentwil en om des evangelies wil, die zal het behouden.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wat baat het een mens de gehele wereld te winnen en aan zijn ziel schade te lijden?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wat zou een mens kunnen geven in ruil voor zijn leven?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wie zich voor Mij en voor mijn woorden schaamt in dit overspelig en zondig geslacht, de Zoon des mensen zal Zich ook voor hem schamen, wanneer Hij komt in de heerlijkheid zijns Vaders, met de ​heilige​ ​engelen.</a:t>
            </a:r>
          </a:p>
          <a:p>
            <a:endPar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6" name="Tabel 5"/>
          <p:cNvGraphicFramePr>
            <a:graphicFrameLocks noGrp="1"/>
          </p:cNvGraphicFramePr>
          <p:nvPr>
            <p:extLst>
              <p:ext uri="{D42A27DB-BD31-4B8C-83A1-F6EECF244321}">
                <p14:modId xmlns:p14="http://schemas.microsoft.com/office/powerpoint/2010/main" val="3055764453"/>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1-10</a:t>
                      </a:r>
                    </a:p>
                    <a:p>
                      <a:pPr algn="ctr"/>
                      <a:r>
                        <a:rPr lang="nl-NL" sz="1000" dirty="0" smtClean="0">
                          <a:solidFill>
                            <a:schemeClr val="bg1"/>
                          </a:solidFill>
                        </a:rPr>
                        <a:t>4000</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11-13</a:t>
                      </a:r>
                    </a:p>
                    <a:p>
                      <a:pPr algn="ctr"/>
                      <a:r>
                        <a:rPr lang="nl-NL" sz="1000" dirty="0" smtClean="0">
                          <a:solidFill>
                            <a:schemeClr val="bg1"/>
                          </a:solidFill>
                        </a:rPr>
                        <a:t>teken</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
        <p:nvSpPr>
          <p:cNvPr id="4" name="Rechthoek 3"/>
          <p:cNvSpPr/>
          <p:nvPr/>
        </p:nvSpPr>
        <p:spPr>
          <a:xfrm>
            <a:off x="35496" y="2852936"/>
            <a:ext cx="9144000" cy="93600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el-GR" b="1" dirty="0" smtClean="0">
                <a:solidFill>
                  <a:schemeClr val="bg1"/>
                </a:solidFill>
                <a:latin typeface="Times New Roman" panose="02020603050405020304" pitchFamily="18" charset="0"/>
                <a:cs typeface="Times New Roman" panose="02020603050405020304" pitchFamily="18" charset="0"/>
              </a:rPr>
              <a:t>ἐστέναξεν</a:t>
            </a:r>
            <a:r>
              <a:rPr lang="nl-NL" b="1" dirty="0" smtClean="0">
                <a:solidFill>
                  <a:schemeClr val="bg1"/>
                </a:solidFill>
                <a:latin typeface="Times New Roman" panose="02020603050405020304" pitchFamily="18" charset="0"/>
                <a:cs typeface="Times New Roman" panose="02020603050405020304" pitchFamily="18" charset="0"/>
              </a:rPr>
              <a:t> – </a:t>
            </a:r>
            <a:r>
              <a:rPr lang="nl-NL"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estenaxen</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heeft gezucht, heeft gesteund</a:t>
            </a:r>
          </a:p>
          <a:p>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v</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an: steno, zuchten, steunen</a:t>
            </a:r>
          </a:p>
          <a:p>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v</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an: </a:t>
            </a:r>
            <a:r>
              <a:rPr lang="el-GR" b="1" dirty="0">
                <a:latin typeface="Times New Roman" panose="02020603050405020304" pitchFamily="18" charset="0"/>
                <a:cs typeface="Times New Roman" panose="02020603050405020304" pitchFamily="18" charset="0"/>
              </a:rPr>
              <a:t>στενός </a:t>
            </a:r>
            <a:r>
              <a:rPr lang="nl-NL" b="1" dirty="0" smtClean="0">
                <a:latin typeface="Times New Roman" panose="02020603050405020304" pitchFamily="18" charset="0"/>
                <a:cs typeface="Times New Roman" panose="02020603050405020304" pitchFamily="18" charset="0"/>
              </a:rPr>
              <a:t>– </a:t>
            </a:r>
            <a:r>
              <a:rPr lang="nl-NL"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stenos</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smal, nauw</a:t>
            </a:r>
          </a:p>
          <a:p>
            <a:endParaRPr lang="nl-NL" b="1" dirty="0">
              <a:solidFill>
                <a:schemeClr val="bg1"/>
              </a:solidFill>
              <a:latin typeface="Times New Roman" panose="02020603050405020304" pitchFamily="18" charset="0"/>
              <a:cs typeface="Times New Roman" panose="02020603050405020304" pitchFamily="18" charset="0"/>
            </a:endParaRPr>
          </a:p>
        </p:txBody>
      </p:sp>
      <p:sp>
        <p:nvSpPr>
          <p:cNvPr id="7" name="Rechthoek 6"/>
          <p:cNvSpPr/>
          <p:nvPr/>
        </p:nvSpPr>
        <p:spPr>
          <a:xfrm>
            <a:off x="35497" y="4869160"/>
            <a:ext cx="9144000" cy="707886"/>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Rom.8:26 “de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Geest zelf pleit voor ons met onuitsprekelijke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verzuchtingen [</a:t>
            </a:r>
            <a:r>
              <a:rPr lang="el-GR" sz="2000" dirty="0"/>
              <a:t>στεναγμοῖς</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stanagmois</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Rechthoek 7"/>
          <p:cNvSpPr/>
          <p:nvPr/>
        </p:nvSpPr>
        <p:spPr>
          <a:xfrm>
            <a:off x="35497" y="3861048"/>
            <a:ext cx="9144000" cy="92333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Rom.8:23 “En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niet alleen zij, maar ook wij zelf, [wij,] die de Geest als eerste gave ontvangen hebben, zuchten </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l-GR" dirty="0" smtClean="0"/>
              <a:t>στενάζομεν</a:t>
            </a:r>
            <a:r>
              <a:rPr lang="nl-NL" dirty="0" smtClean="0"/>
              <a:t> - </a:t>
            </a:r>
            <a:r>
              <a:rPr lang="nl-NL" dirty="0" err="1" smtClean="0"/>
              <a:t>stenazomen</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 bij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onszelf in de verwachting van het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zoonschap</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de verlossing van ons lichaam</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a:t>
            </a:r>
          </a:p>
        </p:txBody>
      </p:sp>
      <p:sp>
        <p:nvSpPr>
          <p:cNvPr id="9" name="Rechthoek 8"/>
          <p:cNvSpPr/>
          <p:nvPr/>
        </p:nvSpPr>
        <p:spPr>
          <a:xfrm>
            <a:off x="10096" y="307256"/>
            <a:ext cx="9144000" cy="92333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Weer het zuchten zoals in Marcus 7:34</a:t>
            </a:r>
          </a:p>
          <a:p>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Hij zag op naar de hemel en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zuchtte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en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tot hem: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Effata</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dat is: wordt geopend</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nl-NL"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005697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noChangeAspect="1"/>
          </p:cNvSpPr>
          <p:nvPr>
            <p:ph idx="1"/>
          </p:nvPr>
        </p:nvSpPr>
        <p:spPr>
          <a:xfrm>
            <a:off x="84058" y="68070"/>
            <a:ext cx="2196000" cy="1440000"/>
          </a:xfrm>
          <a:solidFill>
            <a:srgbClr val="37441C"/>
          </a:solidFill>
        </p:spPr>
        <p:txBody>
          <a:bodyPr rIns="0"/>
          <a:lstStyle/>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H.1</a:t>
            </a:r>
          </a:p>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Johannes de Doper</a:t>
            </a:r>
          </a:p>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a:t>
            </a: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doop en de verzoeking in de </a:t>
            </a: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woestijn</a:t>
            </a:r>
          </a:p>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Jesjoea </a:t>
            </a: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naar Galilea – De roeping der eerste </a:t>
            </a: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discipelen</a:t>
            </a:r>
          </a:p>
          <a:p>
            <a:pPr marL="0" indent="0">
              <a:buNone/>
            </a:pP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In de synagoge te </a:t>
            </a:r>
            <a:r>
              <a:rPr lang="nl-NL" sz="800" i="1" dirty="0" err="1">
                <a:solidFill>
                  <a:schemeClr val="bg1"/>
                </a:solidFill>
                <a:latin typeface="Verdana" panose="020B0604030504040204" pitchFamily="34" charset="0"/>
                <a:ea typeface="Verdana" panose="020B0604030504040204" pitchFamily="34" charset="0"/>
                <a:cs typeface="Verdana" panose="020B0604030504040204" pitchFamily="34" charset="0"/>
              </a:rPr>
              <a:t>Kafarnaüm</a:t>
            </a:r>
            <a:endPar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In het huis van Petrus</a:t>
            </a:r>
          </a:p>
          <a:p>
            <a:pPr marL="0" indent="0">
              <a:buNone/>
            </a:pP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De genezing van een melaatse</a:t>
            </a:r>
          </a:p>
          <a:p>
            <a:pPr marL="0" indent="0">
              <a:buNone/>
            </a:pPr>
            <a:endPar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800" dirty="0"/>
          </a:p>
        </p:txBody>
      </p:sp>
      <p:sp>
        <p:nvSpPr>
          <p:cNvPr id="4" name="Tijdelijke aanduiding voor inhoud 2"/>
          <p:cNvSpPr txBox="1">
            <a:spLocks/>
          </p:cNvSpPr>
          <p:nvPr/>
        </p:nvSpPr>
        <p:spPr>
          <a:xfrm>
            <a:off x="2349396" y="68070"/>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H.2</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Genezing van een verlamde</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roeping van Levi</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vasten</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Aren plukken op de Sabbat</a:t>
            </a:r>
          </a:p>
          <a:p>
            <a:pPr marL="0" indent="0">
              <a:buFont typeface="Arial" panose="020B0604020202020204" pitchFamily="34" charset="0"/>
              <a:buNone/>
            </a:pPr>
            <a:endPar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b="1" dirty="0">
              <a:solidFill>
                <a:prstClr val="black"/>
              </a:solidFill>
            </a:endParaRPr>
          </a:p>
        </p:txBody>
      </p:sp>
      <p:sp>
        <p:nvSpPr>
          <p:cNvPr id="5" name="Tijdelijke aanduiding voor inhoud 2"/>
          <p:cNvSpPr txBox="1">
            <a:spLocks/>
          </p:cNvSpPr>
          <p:nvPr/>
        </p:nvSpPr>
        <p:spPr>
          <a:xfrm>
            <a:off x="4617628" y="68374"/>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H.3</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Een genezing op de Sabbat</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Jezus en de onreine geesten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twaalf apostelen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Beëlzebul</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zijn verwanten</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6" name="Tijdelijke aanduiding voor inhoud 2"/>
          <p:cNvSpPr txBox="1">
            <a:spLocks/>
          </p:cNvSpPr>
          <p:nvPr/>
        </p:nvSpPr>
        <p:spPr>
          <a:xfrm>
            <a:off x="84058" y="1580246"/>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H.5</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de bezetene</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dochtertje van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Jaïrus</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7" name="Tijdelijke aanduiding voor inhoud 2"/>
          <p:cNvSpPr txBox="1">
            <a:spLocks/>
          </p:cNvSpPr>
          <p:nvPr/>
        </p:nvSpPr>
        <p:spPr>
          <a:xfrm>
            <a:off x="2349396" y="1580246"/>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H.6</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verwerping te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Nazaret</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uitzending van de discipelen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dood van Johannes de Doper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terugkeer van de apostelen en de wonderbare spijziging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gaande over het meer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Genezing in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Genesaret</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8" name="Tijdelijke aanduiding voor inhoud 2"/>
          <p:cNvSpPr txBox="1">
            <a:spLocks/>
          </p:cNvSpPr>
          <p:nvPr/>
        </p:nvSpPr>
        <p:spPr>
          <a:xfrm>
            <a:off x="4617628" y="1580398"/>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H.7</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Twistgesprekken met de Farizeeën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Syrofenicische</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 vrouw</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de doofstomme</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9" name="Tijdelijke aanduiding voor inhoud 2"/>
          <p:cNvSpPr txBox="1">
            <a:spLocks/>
          </p:cNvSpPr>
          <p:nvPr/>
        </p:nvSpPr>
        <p:spPr>
          <a:xfrm>
            <a:off x="87216" y="3092414"/>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H.9</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verheerlijking op de berg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een bezeten knaap</a:t>
            </a:r>
          </a:p>
          <a:p>
            <a:pPr marL="0" indent="0">
              <a:buFont typeface="Arial" panose="020B0604020202020204" pitchFamily="34" charset="0"/>
              <a:buNone/>
            </a:pP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2</a:t>
            </a:r>
            <a:r>
              <a:rPr lang="nl-NL" sz="800" i="1" baseline="30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 </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en strijd om de voorrang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Verleiding tot zonde</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0" name="Tijdelijke aanduiding voor inhoud 2"/>
          <p:cNvSpPr txBox="1">
            <a:spLocks/>
          </p:cNvSpPr>
          <p:nvPr/>
        </p:nvSpPr>
        <p:spPr>
          <a:xfrm>
            <a:off x="2352554" y="3092414"/>
            <a:ext cx="2196000" cy="1440000"/>
          </a:xfrm>
          <a:prstGeom prst="rect">
            <a:avLst/>
          </a:prstGeom>
          <a:solidFill>
            <a:srgbClr val="2217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H.10</a:t>
            </a:r>
          </a:p>
          <a:p>
            <a:pPr marL="0" indent="0">
              <a:buFont typeface="Arial" panose="020B0604020202020204" pitchFamily="34" charset="0"/>
              <a:buNone/>
            </a:pPr>
            <a:r>
              <a:rPr lang="nl-NL" sz="800" i="1" dirty="0">
                <a:solidFill>
                  <a:prstClr val="white"/>
                </a:solidFill>
                <a:latin typeface="Verdana" panose="020B0604030504040204" pitchFamily="34" charset="0"/>
                <a:ea typeface="Verdana" panose="020B0604030504040204" pitchFamily="34" charset="0"/>
                <a:cs typeface="Verdana" panose="020B0604030504040204" pitchFamily="34" charset="0"/>
              </a:rPr>
              <a:t>G</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esprekken op de reis naar Jeruzalem</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zegent de kinderen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rijke jongeling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loon voor het volgen van Jesjoea</a:t>
            </a:r>
          </a:p>
          <a:p>
            <a:pPr marL="0" indent="0">
              <a:buFont typeface="Arial" panose="020B0604020202020204" pitchFamily="34" charset="0"/>
              <a:buNone/>
            </a:pP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3</a:t>
            </a:r>
            <a:r>
              <a:rPr lang="nl-NL" sz="800" i="1" baseline="30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Niet heersen maar dienen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Bartimeüs</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1" name="Tijdelijke aanduiding voor inhoud 2"/>
          <p:cNvSpPr txBox="1">
            <a:spLocks/>
          </p:cNvSpPr>
          <p:nvPr/>
        </p:nvSpPr>
        <p:spPr>
          <a:xfrm>
            <a:off x="4620786" y="309241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H.11</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intocht in Jeruzalem</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reiniging van de tempel en de verdorde vijgenboom</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naar Jezus’ bevoegdheid</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2" name="Tijdelijke aanduiding voor inhoud 2"/>
          <p:cNvSpPr txBox="1">
            <a:spLocks/>
          </p:cNvSpPr>
          <p:nvPr/>
        </p:nvSpPr>
        <p:spPr>
          <a:xfrm>
            <a:off x="6885900" y="68222"/>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H.4</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zaaier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lamp</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 is van het zaad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storm op het meer</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3" name="Tijdelijke aanduiding voor inhoud 2"/>
          <p:cNvSpPr txBox="1">
            <a:spLocks/>
          </p:cNvSpPr>
          <p:nvPr/>
        </p:nvSpPr>
        <p:spPr>
          <a:xfrm>
            <a:off x="6885900" y="1580246"/>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H.8</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tweede wonderbare spijziging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om een teken en het zuurdesem van de Farizeeën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blinde te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Betsaïda</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belijdenis van Petrus en </a:t>
            </a:r>
          </a:p>
          <a:p>
            <a:pPr marL="0" indent="0">
              <a:buFont typeface="Arial" panose="020B0604020202020204" pitchFamily="34" charset="0"/>
              <a:buNone/>
            </a:pP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1</a:t>
            </a:r>
            <a:r>
              <a:rPr lang="nl-NL" sz="800" i="1" baseline="30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4" name="Tijdelijke aanduiding voor inhoud 2"/>
          <p:cNvSpPr txBox="1">
            <a:spLocks/>
          </p:cNvSpPr>
          <p:nvPr/>
        </p:nvSpPr>
        <p:spPr>
          <a:xfrm>
            <a:off x="6889058" y="309241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H.12</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onrechtvaardige pachters</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recht van de Keizer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naar de opstanding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grote gebod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Davids </a:t>
            </a:r>
            <a:r>
              <a:rPr lang="nl-NL" sz="800" i="1" dirty="0">
                <a:solidFill>
                  <a:prstClr val="white"/>
                </a:solidFill>
                <a:latin typeface="Verdana" panose="020B0604030504040204" pitchFamily="34" charset="0"/>
                <a:ea typeface="Verdana" panose="020B0604030504040204" pitchFamily="34" charset="0"/>
                <a:cs typeface="Verdana" panose="020B0604030504040204" pitchFamily="34" charset="0"/>
              </a:rPr>
              <a:t>Z</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oon en Heer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Waarschuwing tegen de </a:t>
            </a:r>
            <a:r>
              <a:rPr lang="nl-NL" sz="800" i="1" dirty="0">
                <a:solidFill>
                  <a:prstClr val="white"/>
                </a:solidFill>
                <a:latin typeface="Verdana" panose="020B0604030504040204" pitchFamily="34" charset="0"/>
                <a:ea typeface="Verdana" panose="020B0604030504040204" pitchFamily="34" charset="0"/>
                <a:cs typeface="Verdana" panose="020B0604030504040204" pitchFamily="34" charset="0"/>
              </a:rPr>
              <a:t>S</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chriftgeleerden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penninkske</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 van de weduwe</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5" name="Tijdelijke aanduiding voor inhoud 2"/>
          <p:cNvSpPr txBox="1">
            <a:spLocks/>
          </p:cNvSpPr>
          <p:nvPr/>
        </p:nvSpPr>
        <p:spPr>
          <a:xfrm>
            <a:off x="84058" y="460473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H.13</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Rede over de laatste dingen</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6" name="Tijdelijke aanduiding voor inhoud 2"/>
          <p:cNvSpPr txBox="1">
            <a:spLocks/>
          </p:cNvSpPr>
          <p:nvPr/>
        </p:nvSpPr>
        <p:spPr>
          <a:xfrm>
            <a:off x="2349396" y="460473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H.14</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Zalving en het verraad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voorbereiding van de paasmaaltijd De instelling van het Avondmaal</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verloochening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voorzegd</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Gethsemane</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gevangenneming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Voor de Raad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door Petrus verloochend</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7" name="Tijdelijke aanduiding voor inhoud 2"/>
          <p:cNvSpPr txBox="1">
            <a:spLocks/>
          </p:cNvSpPr>
          <p:nvPr/>
        </p:nvSpPr>
        <p:spPr>
          <a:xfrm>
            <a:off x="4617628" y="460473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H.15</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voor Pilatus</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Barabbas</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bespotting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kruisiging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sterven van Jesjoea</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begrafenis</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8" name="Tijdelijke aanduiding voor inhoud 2"/>
          <p:cNvSpPr txBox="1">
            <a:spLocks/>
          </p:cNvSpPr>
          <p:nvPr/>
        </p:nvSpPr>
        <p:spPr>
          <a:xfrm>
            <a:off x="6885900" y="4604734"/>
            <a:ext cx="2196000" cy="1440000"/>
          </a:xfrm>
          <a:prstGeom prst="rect">
            <a:avLst/>
          </a:prstGeom>
          <a:solidFill>
            <a:schemeClr val="tx2">
              <a:lumMod val="50000"/>
            </a:schemeClr>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H.16</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opstanding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Verschijningen van Jesjoea</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21" name="Tijdelijke aanduiding voor inhoud 2"/>
          <p:cNvSpPr txBox="1">
            <a:spLocks noChangeAspect="1"/>
          </p:cNvSpPr>
          <p:nvPr/>
        </p:nvSpPr>
        <p:spPr>
          <a:xfrm>
            <a:off x="467544" y="1956208"/>
            <a:ext cx="5760000" cy="3777048"/>
          </a:xfrm>
          <a:prstGeom prst="rect">
            <a:avLst/>
          </a:prstGeom>
          <a:solidFill>
            <a:srgbClr val="37441C"/>
          </a:solidFill>
          <a:ln w="76200">
            <a:solidFill>
              <a:schemeClr val="bg1"/>
            </a:solidFill>
          </a:ln>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H.2</a:t>
            </a:r>
          </a:p>
          <a:p>
            <a:pPr marL="0" indent="0">
              <a:buNone/>
            </a:pP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Genezing van een verlamde</a:t>
            </a:r>
          </a:p>
          <a:p>
            <a:pPr marL="0" indent="0">
              <a:buNone/>
            </a:pP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De roeping van Levi</a:t>
            </a:r>
          </a:p>
          <a:p>
            <a:pPr marL="0" indent="0">
              <a:buNone/>
            </a:pP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Het vasten</a:t>
            </a:r>
          </a:p>
          <a:p>
            <a:pPr marL="0" indent="0">
              <a:buNone/>
            </a:pP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Aren plukken op </a:t>
            </a:r>
            <a:r>
              <a:rPr lang="nl-NL" sz="20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Sabbat</a:t>
            </a:r>
            <a:endPar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2000" b="1" dirty="0"/>
          </a:p>
        </p:txBody>
      </p:sp>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61" y="6020197"/>
            <a:ext cx="9175750"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37251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0" y="18981"/>
            <a:ext cx="9144000" cy="7632859"/>
          </a:xfrm>
          <a:prstGeom prst="rect">
            <a:avLst/>
          </a:prstGeom>
          <a:solidFill>
            <a:schemeClr val="tx1"/>
          </a:solidFill>
        </p:spPr>
        <p:txBody>
          <a:bodyPr wrap="square">
            <a:spAutoFit/>
          </a:bodyPr>
          <a:lstStyle/>
          <a:p>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Marcus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8</a:t>
            </a:r>
            <a:endPar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8</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In die dagen, toen er weder een grote schare bijeen was en zij niets te eten hadden, riep Hij zijn discipelen tot Zich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Ik heb medelijden met de schare, want zij zijn nu reeds drie dagen bij Mij gebleven en hebben niets te eten;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indien Ik hen zonder voedsel naar huis laat gaan, zullen zij onderweg bezwijken, en sommigen van hen zijn van ver weg.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zijn discipelen antwoordden Hem: Vanwaar zal iemand dezen hier in een eenzame streek met broden kunnen verzadigen?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vroeg hun: Hoeveel broden hebt gij? Zij zeiden: Zeven.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gaf aan de schare bevel op de grond te gaan zitten. En Hij nam de zeven broden, dankte, brak ze en gaf ze aan zijn discipelen om ze hun voor te zetten, en zij zetten ze voor aan de schare.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hadden enkele visjes; en nadat Hij daarbij de ​zegen​ had uitgesproken,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Hij, dat zij ook die moesten voorzetten.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aten en werden verzadigd en zij raapten het overschot der brokken op</a:t>
            </a:r>
            <a:r>
              <a:rPr lang="nl-NL" sz="1600" b="1" dirty="0">
                <a:solidFill>
                  <a:schemeClr val="bg1"/>
                </a:solidFill>
                <a:latin typeface="Verdana" panose="020B0604030504040204" pitchFamily="34" charset="0"/>
                <a:ea typeface="Verdana" panose="020B0604030504040204" pitchFamily="34" charset="0"/>
                <a:cs typeface="Verdana" panose="020B0604030504040204" pitchFamily="34" charset="0"/>
              </a:rPr>
              <a:t>, zeven korven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het waren er ongeveer vierduizend en Hij zond hen weg. </a:t>
            </a:r>
            <a:r>
              <a:rPr lang="nl-NL" sz="1600" b="1"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10</a:t>
            </a:r>
            <a:r>
              <a:rPr lang="nl-NL" sz="1600" b="1" dirty="0">
                <a:solidFill>
                  <a:schemeClr val="bg1"/>
                </a:solidFill>
                <a:latin typeface="Verdana" panose="020B0604030504040204" pitchFamily="34" charset="0"/>
                <a:ea typeface="Verdana" panose="020B0604030504040204" pitchFamily="34" charset="0"/>
                <a:cs typeface="Verdana" panose="020B0604030504040204" pitchFamily="34" charset="0"/>
              </a:rPr>
              <a:t>En terstond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ging Hij met zijn discipelen in het schip en kwam in het gebied van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Dalmanuta</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a:t>
            </a:r>
          </a:p>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11</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de ​Farizeeën​ liepen uit en begonnen met Hem te redetwisten; en zij begeerden van Hem een teken uit de hemel, om Hem te verzoeken.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diep zuchtend in zijn geest,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Waartoe begeert dit geslacht een teken? Voorwaar, Ik zeg u: Aan dit geslacht zal voorzeker geen teken gegeven worden!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liet hen alleen en </a:t>
            </a:r>
            <a:r>
              <a:rPr lang="nl-NL" sz="1600" b="1" dirty="0">
                <a:solidFill>
                  <a:schemeClr val="bg1"/>
                </a:solidFill>
                <a:latin typeface="Verdana" panose="020B0604030504040204" pitchFamily="34" charset="0"/>
                <a:ea typeface="Verdana" panose="020B0604030504040204" pitchFamily="34" charset="0"/>
                <a:cs typeface="Verdana" panose="020B0604030504040204" pitchFamily="34" charset="0"/>
              </a:rPr>
              <a:t>Hij ging weder scheep</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vertrok naar de overkant.</a:t>
            </a:r>
          </a:p>
          <a:p>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14</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zij hadden vergeten broden mede te nemen, en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behalve één brood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hadden zij niets bij zich in het schip.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15</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Hij gebood hun, zeggende: Ziet toe, wacht u voor de ​zuurdesem​ der ​Farizeeën​ en de ​zuurdesem​ van ​Herodes.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16</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zij spraken erover onder elkander, dat zij geen broden hadden.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17</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toen Hij dat bemerkte,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Hij tot hen: Waarom spreekt gij erover, dat gij geen broden hebt? Verstaat gij nog niet en begrijpt gij niet? Hebt gij een verhard ​hart? </a:t>
            </a:r>
            <a:r>
              <a:rPr lang="nl-NL" b="1"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18</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Hebt gij ogen en ziet gij niet</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hebt gij oren en hoort gij niet?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19</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herinnert gij u niet, toen Ik de vijf broden brak voor de vijfduizend, hoeveel manden vol brokken gij hebt opgeraapt? En zij zeiden tot Hem: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Twaalf</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20</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bij de zeven voor de vierduizend, hoeveel korven vol brokken gij hebt opgeraapt? En zij zeiden: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Zeven</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21</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Hij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tot hen: Begrijpt gij nóg niet?</a:t>
            </a:r>
          </a:p>
          <a:p>
            <a:r>
              <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rPr>
              <a:t>De blinde te </a:t>
            </a:r>
            <a:r>
              <a:rPr lang="nl-NL" sz="800" b="1" dirty="0" err="1">
                <a:solidFill>
                  <a:schemeClr val="bg1"/>
                </a:solidFill>
                <a:latin typeface="Verdana" panose="020B0604030504040204" pitchFamily="34" charset="0"/>
                <a:ea typeface="Verdana" panose="020B0604030504040204" pitchFamily="34" charset="0"/>
                <a:cs typeface="Verdana" panose="020B0604030504040204" pitchFamily="34" charset="0"/>
              </a:rPr>
              <a:t>Betsaïda</a:t>
            </a:r>
            <a:endPar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kwamen te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Betsaïda</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a:t>
            </a:r>
          </a:p>
          <a:p>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brachten een blinde tot Hem en smeekten Hem deze aan te raken.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vatte de blinde bij de hand en bracht hem buiten het dorp, en Hij spuwde in zijn ogen, ​legde​ hem de handen op en vroeg hem: Ziet gij iets?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zag op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Ik zie de mensen, want ik zie hen als bomen wandelen.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Vervolgens ​legde​ Hij weder de handen op zijn ogen, en hij zag duidelijk en was hersteld. En hij zag voortaan alles scherp.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zond hem naar huis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Ga het dorp zelfs niet in.</a:t>
            </a:r>
          </a:p>
          <a:p>
            <a:r>
              <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rPr>
              <a:t>De belijdenis van ​Petrus​ – De eerste aankondiging van het lijden</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​Jezus​ vertrok met zijn discipelen naar de dorpen van Caesarea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Filippi</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onderweg vroeg Hij zijn discipelen en sprak tot hen: Wie zeggen de mensen, dat Ik ben?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Zij antwoordden en zeiden: ​Johannes de Doper; en anderen: ​Elia; weer anderen: Een van de profeten.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vroeg hun: Maar gij, wie zegt gij, dat Ik ben? ​Petrus​ antwoordde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Gij zijt de ​Christus.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verbood hun nadrukkelijk met iemand hierover te spreken.</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begon hen te leren, dat de Zoon des mensen veel moest lijden en verworpen worden door de oudsten en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overpriesters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schriftgeleerden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gedood worden en na drie dagen opstaan.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Hij sprak dit woord vrijuit. En ​Petrus​ nam Hem terzijde en begon Hem te bestraffen.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Doch Hij keerde Zich om en, ziende naar zijn discipelen, bestrafte Hij ​Petrus​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Ga weg, achter Mij, ​satan; gij zijt niet bedacht op de dingen Gods, maar op die der mensen.</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riep de schare, met zijn discipelen, tot Zich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Indien iemand achter Mij wil komen, die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verloochene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zichzelf en neme zijn ​kruis​ op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volge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Mij.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ieder, die zijn leven zal willen behouden, die zal het verliezen; maar ieder, die zijn leven verliezen zal om Mijnentwil en om des evangelies wil, die zal het behouden.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wat baat het een mens de gehele wereld te winnen en aan zijn ziel schade te lijden?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wat zou een mens kunnen geven in ruil voor zijn leven?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wie zich voor Mij en voor mijn woorden schaamt in dit overspelig en zondig geslacht, de Zoon des mensen zal Zich ook voor hem schamen, wanneer Hij komt in de heerlijkheid zijns Vaders, met de ​heilige​ ​engelen.</a:t>
            </a:r>
          </a:p>
          <a:p>
            <a:endPar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6" name="Tabel 5"/>
          <p:cNvGraphicFramePr>
            <a:graphicFrameLocks noGrp="1"/>
          </p:cNvGraphicFramePr>
          <p:nvPr>
            <p:extLst>
              <p:ext uri="{D42A27DB-BD31-4B8C-83A1-F6EECF244321}">
                <p14:modId xmlns:p14="http://schemas.microsoft.com/office/powerpoint/2010/main" val="3758435916"/>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1-10</a:t>
                      </a:r>
                    </a:p>
                    <a:p>
                      <a:pPr algn="ctr"/>
                      <a:r>
                        <a:rPr lang="nl-NL" sz="1000" dirty="0" smtClean="0">
                          <a:solidFill>
                            <a:schemeClr val="bg1"/>
                          </a:solidFill>
                        </a:rPr>
                        <a:t>4000</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11-13</a:t>
                      </a:r>
                    </a:p>
                    <a:p>
                      <a:pPr algn="ctr"/>
                      <a:r>
                        <a:rPr lang="nl-NL" sz="1000" dirty="0" smtClean="0">
                          <a:solidFill>
                            <a:schemeClr val="bg1"/>
                          </a:solidFill>
                        </a:rPr>
                        <a:t>teken</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14-21</a:t>
                      </a:r>
                    </a:p>
                    <a:p>
                      <a:pPr algn="ctr"/>
                      <a:r>
                        <a:rPr lang="nl-NL" sz="1000" dirty="0" smtClean="0">
                          <a:solidFill>
                            <a:schemeClr val="bg1"/>
                          </a:solidFill>
                        </a:rPr>
                        <a:t>brood</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
        <p:nvSpPr>
          <p:cNvPr id="4" name="Rechthoek 3"/>
          <p:cNvSpPr/>
          <p:nvPr/>
        </p:nvSpPr>
        <p:spPr>
          <a:xfrm>
            <a:off x="327" y="5157192"/>
            <a:ext cx="5075729" cy="1323439"/>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pPr marL="457200" indent="-457200">
              <a:buFont typeface="+mj-lt"/>
              <a:buAutoNum type="arabicPeriod"/>
            </a:pPr>
            <a:r>
              <a:rPr lang="nl-NL" sz="20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7 grote manden vol waren er over</a:t>
            </a:r>
          </a:p>
          <a:p>
            <a:pPr marL="457200" indent="-457200">
              <a:buFont typeface="+mj-lt"/>
              <a:buAutoNum type="arabicPeriod"/>
            </a:pPr>
            <a:r>
              <a:rPr lang="nl-NL" sz="20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Terstond ging Hij in het schip</a:t>
            </a:r>
          </a:p>
          <a:p>
            <a:pPr marL="457200" indent="-457200">
              <a:buFont typeface="+mj-lt"/>
              <a:buAutoNum type="arabicPeriod"/>
            </a:pPr>
            <a:r>
              <a:rPr lang="nl-NL" sz="20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Weer ging Hij in het schip</a:t>
            </a:r>
          </a:p>
          <a:p>
            <a:pPr marL="457200" indent="-457200">
              <a:buFont typeface="+mj-lt"/>
              <a:buAutoNum type="arabicPeriod"/>
            </a:pPr>
            <a:r>
              <a:rPr lang="nl-NL" sz="20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Vergeten brood mee te nemen</a:t>
            </a:r>
            <a:r>
              <a:rPr lang="nl-NL" sz="2000" dirty="0">
                <a:latin typeface="Verdana" panose="020B0604030504040204" pitchFamily="34" charset="0"/>
                <a:ea typeface="Verdana" panose="020B0604030504040204" pitchFamily="34" charset="0"/>
                <a:cs typeface="Verdana" panose="020B0604030504040204" pitchFamily="34" charset="0"/>
              </a:rPr>
              <a:t> </a:t>
            </a:r>
            <a:endParaRPr lang="nl-NL" sz="20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7" name="Rechthoek 6"/>
          <p:cNvSpPr/>
          <p:nvPr/>
        </p:nvSpPr>
        <p:spPr>
          <a:xfrm>
            <a:off x="5112895" y="5179471"/>
            <a:ext cx="4031105" cy="1323439"/>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r>
              <a:rPr lang="nl-NL" sz="2000" b="1" dirty="0" smtClean="0">
                <a:latin typeface="Verdana" panose="020B0604030504040204" pitchFamily="34" charset="0"/>
                <a:ea typeface="Verdana" panose="020B0604030504040204" pitchFamily="34" charset="0"/>
                <a:cs typeface="Verdana" panose="020B0604030504040204" pitchFamily="34" charset="0"/>
              </a:rPr>
              <a:t>WAAROM </a:t>
            </a:r>
          </a:p>
          <a:p>
            <a:pPr algn="ctr"/>
            <a:r>
              <a:rPr lang="nl-NL" sz="2000" b="1" dirty="0" smtClean="0">
                <a:latin typeface="Verdana" panose="020B0604030504040204" pitchFamily="34" charset="0"/>
                <a:ea typeface="Verdana" panose="020B0604030504040204" pitchFamily="34" charset="0"/>
                <a:cs typeface="Verdana" panose="020B0604030504040204" pitchFamily="34" charset="0"/>
              </a:rPr>
              <a:t>WORDT DIT  </a:t>
            </a:r>
            <a:r>
              <a:rPr lang="nl-NL" sz="2000" b="1" dirty="0" smtClean="0">
                <a:latin typeface="Verdana" panose="020B0604030504040204" pitchFamily="34" charset="0"/>
                <a:ea typeface="Verdana" panose="020B0604030504040204" pitchFamily="34" charset="0"/>
                <a:cs typeface="Verdana" panose="020B0604030504040204" pitchFamily="34" charset="0"/>
              </a:rPr>
              <a:t>VERMELD?</a:t>
            </a:r>
          </a:p>
          <a:p>
            <a:pPr algn="ctr"/>
            <a:r>
              <a:rPr lang="nl-NL" sz="2000" b="1" dirty="0" smtClean="0">
                <a:latin typeface="Verdana" panose="020B0604030504040204" pitchFamily="34" charset="0"/>
                <a:ea typeface="Verdana" panose="020B0604030504040204" pitchFamily="34" charset="0"/>
                <a:cs typeface="Verdana" panose="020B0604030504040204" pitchFamily="34" charset="0"/>
              </a:rPr>
              <a:t>5  broden, 7 broden en nu 1 brood</a:t>
            </a:r>
            <a:endParaRPr lang="nl-NL" sz="2000" b="1" dirty="0" smtClean="0">
              <a:latin typeface="Verdana" panose="020B0604030504040204" pitchFamily="34" charset="0"/>
              <a:ea typeface="Verdana" panose="020B0604030504040204" pitchFamily="34" charset="0"/>
              <a:cs typeface="Verdana" panose="020B0604030504040204" pitchFamily="34" charset="0"/>
            </a:endParaRPr>
          </a:p>
        </p:txBody>
      </p:sp>
      <p:sp>
        <p:nvSpPr>
          <p:cNvPr id="8" name="Rechthoek 7"/>
          <p:cNvSpPr/>
          <p:nvPr/>
        </p:nvSpPr>
        <p:spPr>
          <a:xfrm>
            <a:off x="27070" y="595288"/>
            <a:ext cx="9106834" cy="369332"/>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nl-NL" b="1" dirty="0">
                <a:latin typeface="Verdana" panose="020B0604030504040204" pitchFamily="34" charset="0"/>
                <a:ea typeface="Verdana" panose="020B0604030504040204" pitchFamily="34" charset="0"/>
                <a:cs typeface="Verdana" panose="020B0604030504040204" pitchFamily="34" charset="0"/>
              </a:rPr>
              <a:t> </a:t>
            </a:r>
            <a:r>
              <a:rPr lang="nl-NL" b="1" dirty="0" smtClean="0">
                <a:latin typeface="Verdana" panose="020B0604030504040204" pitchFamily="34" charset="0"/>
                <a:ea typeface="Verdana" panose="020B0604030504040204" pitchFamily="34" charset="0"/>
                <a:cs typeface="Verdana" panose="020B0604030504040204" pitchFamily="34" charset="0"/>
              </a:rPr>
              <a:t>terstond</a:t>
            </a:r>
            <a:r>
              <a:rPr lang="nl-NL" dirty="0" smtClean="0">
                <a:latin typeface="Verdana" panose="020B0604030504040204" pitchFamily="34" charset="0"/>
                <a:ea typeface="Verdana" panose="020B0604030504040204" pitchFamily="34" charset="0"/>
                <a:cs typeface="Verdana" panose="020B0604030504040204" pitchFamily="34" charset="0"/>
              </a:rPr>
              <a:t>, Hij ging </a:t>
            </a:r>
            <a:r>
              <a:rPr lang="nl-NL" b="1" dirty="0" smtClean="0">
                <a:latin typeface="Verdana" panose="020B0604030504040204" pitchFamily="34" charset="0"/>
                <a:ea typeface="Verdana" panose="020B0604030504040204" pitchFamily="34" charset="0"/>
                <a:cs typeface="Verdana" panose="020B0604030504040204" pitchFamily="34" charset="0"/>
              </a:rPr>
              <a:t>weder </a:t>
            </a:r>
            <a:r>
              <a:rPr lang="nl-NL" dirty="0" smtClean="0">
                <a:latin typeface="Verdana" panose="020B0604030504040204" pitchFamily="34" charset="0"/>
                <a:ea typeface="Verdana" panose="020B0604030504040204" pitchFamily="34" charset="0"/>
                <a:cs typeface="Verdana" panose="020B0604030504040204" pitchFamily="34" charset="0"/>
              </a:rPr>
              <a:t>scheep, dus dit volgt vrij direct op de spijziging</a:t>
            </a:r>
            <a:endParaRPr lang="nl-NL"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931832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0" y="18981"/>
            <a:ext cx="9144000" cy="6876000"/>
          </a:xfrm>
          <a:prstGeom prst="rect">
            <a:avLst/>
          </a:prstGeom>
          <a:solidFill>
            <a:schemeClr val="tx1"/>
          </a:solidFill>
        </p:spPr>
        <p:txBody>
          <a:bodyPr wrap="square">
            <a:spAutoFit/>
          </a:bodyPr>
          <a:lstStyle/>
          <a:p>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Marcus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8</a:t>
            </a:r>
            <a:endPar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8</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In die dagen, toen er weder een grote schare bijeen was en zij niets te eten hadden, riep Hij zijn discipelen tot Zich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Ik heb medelijden met de schare, want zij zijn nu reeds drie dagen bij Mij gebleven en hebben niets te eten;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indien Ik hen zonder voedsel naar huis laat gaan, zullen zij onderweg bezwijken, en sommigen van hen zijn van ver weg.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zijn discipelen antwoordden Hem: Vanwaar zal iemand dezen hier in een eenzame streek met broden kunnen verzadigen?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vroeg hun: Hoeveel broden hebt gij? Zij zeiden: Zeven.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gaf aan de schare bevel op de grond te gaan zitten. En Hij nam de zeven broden, dankte, brak ze en gaf ze aan zijn discipelen om ze hun voor te zetten, en zij zetten ze voor aan de schare.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hadden enkele visjes; en nadat Hij daarbij de ​zegen​ had uitgesproken,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Hij, dat zij ook die moesten voorzetten.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aten en werden verzadigd en zij raapten het overschot der brokken op</a:t>
            </a:r>
            <a:r>
              <a:rPr lang="nl-NL" sz="1600" b="1" dirty="0">
                <a:solidFill>
                  <a:schemeClr val="bg1"/>
                </a:solidFill>
                <a:latin typeface="Verdana" panose="020B0604030504040204" pitchFamily="34" charset="0"/>
                <a:ea typeface="Verdana" panose="020B0604030504040204" pitchFamily="34" charset="0"/>
                <a:cs typeface="Verdana" panose="020B0604030504040204" pitchFamily="34" charset="0"/>
              </a:rPr>
              <a:t>, zeven korven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het waren er ongeveer vierduizend en Hij zond hen weg. </a:t>
            </a:r>
            <a:r>
              <a:rPr lang="nl-NL" sz="1600" b="1"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10</a:t>
            </a:r>
            <a:r>
              <a:rPr lang="nl-NL" sz="1600" b="1" dirty="0">
                <a:solidFill>
                  <a:schemeClr val="bg1"/>
                </a:solidFill>
                <a:latin typeface="Verdana" panose="020B0604030504040204" pitchFamily="34" charset="0"/>
                <a:ea typeface="Verdana" panose="020B0604030504040204" pitchFamily="34" charset="0"/>
                <a:cs typeface="Verdana" panose="020B0604030504040204" pitchFamily="34" charset="0"/>
              </a:rPr>
              <a:t>En terstond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ging Hij met zijn discipelen in het schip en kwam in het gebied van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Dalmanuta</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a:t>
            </a:r>
          </a:p>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11</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de ​Farizeeën​ liepen uit en begonnen met Hem te redetwisten; en zij begeerden van Hem een teken uit de hemel, om Hem te verzoeken.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diep zuchtend in zijn geest,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Waartoe begeert dit geslacht een teken? Voorwaar, Ik zeg u: Aan dit geslacht zal voorzeker geen teken gegeven worden!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liet hen alleen en </a:t>
            </a:r>
            <a:r>
              <a:rPr lang="nl-NL" sz="1600" b="1" dirty="0">
                <a:solidFill>
                  <a:schemeClr val="bg1"/>
                </a:solidFill>
                <a:latin typeface="Verdana" panose="020B0604030504040204" pitchFamily="34" charset="0"/>
                <a:ea typeface="Verdana" panose="020B0604030504040204" pitchFamily="34" charset="0"/>
                <a:cs typeface="Verdana" panose="020B0604030504040204" pitchFamily="34" charset="0"/>
              </a:rPr>
              <a:t>Hij ging weder scheep</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vertrok naar de overkant.</a:t>
            </a:r>
          </a:p>
          <a:p>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14</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zij hadden vergeten broden mede te nemen, en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behalve één brood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hadden zij niets bij zich in het schip. </a:t>
            </a:r>
            <a:r>
              <a:rPr lang="nl-NL" b="1"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15</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En Hij gebood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hun, zeggende: Ziet toe, wacht u voor de ​zuurdesem​ der ​Farizeeën​ en de ​zuurdesem​ van ​Herodes.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16</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zij spraken erover onder elkander, dat zij geen broden hadden.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17</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toen Hij dat bemerkte,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Hij tot hen: Waarom spreekt gij erover, dat gij geen broden hebt? Verstaat gij nog niet en begrijpt gij niet? Hebt gij een verhard ​hart? </a:t>
            </a:r>
            <a:r>
              <a:rPr lang="nl-NL" b="1"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18</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Hebt gij ogen en ziet gij niet</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hebt gij oren en hoort gij niet?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19</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herinnert gij u niet, toen Ik de vijf broden brak voor de vijfduizend, hoeveel manden vol brokken gij hebt opgeraapt? En zij zeiden tot Hem: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Twaalf</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20</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bij de zeven voor de vierduizend, hoeveel korven vol brokken gij hebt opgeraapt? En zij zeiden: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Zeven</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21</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Hij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tot hen: Begrijpt gij nóg niet?</a:t>
            </a:r>
          </a:p>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22</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zij kwamen te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Betsaïda</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a:t>
            </a:r>
          </a:p>
          <a:p>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brachten een blinde tot Hem en smeekten Hem deze aan te raken.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vatte de blinde bij de hand en bracht hem buiten het dorp, en Hij spuwde in zijn ogen, ​legde​ hem de handen op en vroeg hem: Ziet gij iets?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zag op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Ik zie de mensen, want ik zie hen als bomen wandelen.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Vervolgens ​legde​ Hij weder de handen op zijn ogen, en hij zag duidelijk en was hersteld. En hij zag voortaan alles scherp.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zond hem naar huis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Ga het dorp zelfs niet in.</a:t>
            </a:r>
          </a:p>
          <a:p>
            <a:r>
              <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rPr>
              <a:t>De belijdenis van ​Petrus​ – De eerste aankondiging van het lijden</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​Jezus​ vertrok met zijn discipelen naar de dorpen van Caesarea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Filippi</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onderweg vroeg Hij zijn discipelen en sprak tot hen: Wie zeggen de mensen, dat Ik ben?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Zij antwoordden en zeiden: ​Johannes de Doper; en anderen: ​Elia; weer anderen: Een van de profeten.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vroeg hun: Maar gij, wie zegt gij, dat Ik ben? ​Petrus​ antwoordde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Gij zijt de ​Christus.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verbood hun nadrukkelijk met iemand hierover te spreken.</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begon hen te leren, dat de Zoon des mensen veel moest lijden en verworpen worden door de oudsten en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overpriesters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schriftgeleerden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gedood worden en na drie dagen opstaan.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Hij sprak dit woord vrijuit. En ​Petrus​ nam Hem terzijde en begon Hem te bestraffen.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Doch Hij keerde Zich om en, ziende naar zijn discipelen, bestrafte Hij ​Petrus​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Ga weg, achter Mij, ​satan; gij zijt niet bedacht op de dingen Gods, maar op die der mensen</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6" name="Tabel 5"/>
          <p:cNvGraphicFramePr>
            <a:graphicFrameLocks noGrp="1"/>
          </p:cNvGraphicFramePr>
          <p:nvPr>
            <p:extLst>
              <p:ext uri="{D42A27DB-BD31-4B8C-83A1-F6EECF244321}">
                <p14:modId xmlns:p14="http://schemas.microsoft.com/office/powerpoint/2010/main" val="4000860572"/>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1-10</a:t>
                      </a:r>
                    </a:p>
                    <a:p>
                      <a:pPr algn="ctr"/>
                      <a:r>
                        <a:rPr lang="nl-NL" sz="1000" dirty="0" smtClean="0">
                          <a:solidFill>
                            <a:schemeClr val="bg1"/>
                          </a:solidFill>
                        </a:rPr>
                        <a:t>4000</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11-13</a:t>
                      </a:r>
                    </a:p>
                    <a:p>
                      <a:pPr algn="ctr"/>
                      <a:r>
                        <a:rPr lang="nl-NL" sz="1000" dirty="0" smtClean="0">
                          <a:solidFill>
                            <a:schemeClr val="bg1"/>
                          </a:solidFill>
                        </a:rPr>
                        <a:t>teken</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14-21</a:t>
                      </a:r>
                    </a:p>
                    <a:p>
                      <a:pPr algn="ctr"/>
                      <a:r>
                        <a:rPr lang="nl-NL" sz="1000" dirty="0" smtClean="0">
                          <a:solidFill>
                            <a:schemeClr val="bg1"/>
                          </a:solidFill>
                        </a:rPr>
                        <a:t>brood</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
        <p:nvSpPr>
          <p:cNvPr id="7" name="Rechthoek 6"/>
          <p:cNvSpPr/>
          <p:nvPr/>
        </p:nvSpPr>
        <p:spPr>
          <a:xfrm>
            <a:off x="1" y="5373215"/>
            <a:ext cx="9144000" cy="111600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endParaRPr lang="nl-NL" sz="2000" b="1" dirty="0" smtClean="0">
              <a:latin typeface="Verdana" panose="020B0604030504040204" pitchFamily="34" charset="0"/>
              <a:ea typeface="Verdana" panose="020B0604030504040204" pitchFamily="34" charset="0"/>
              <a:cs typeface="Verdana" panose="020B0604030504040204" pitchFamily="34" charset="0"/>
            </a:endParaRPr>
          </a:p>
          <a:p>
            <a:pPr algn="ctr"/>
            <a:r>
              <a:rPr lang="nl-NL" sz="2000" b="1" dirty="0" smtClean="0">
                <a:latin typeface="Verdana" panose="020B0604030504040204" pitchFamily="34" charset="0"/>
                <a:ea typeface="Verdana" panose="020B0604030504040204" pitchFamily="34" charset="0"/>
                <a:cs typeface="Verdana" panose="020B0604030504040204" pitchFamily="34" charset="0"/>
              </a:rPr>
              <a:t>HET LIJKT DE AANZET TOT EEN BELANGRIJKE LES</a:t>
            </a:r>
          </a:p>
          <a:p>
            <a:pPr algn="ctr"/>
            <a:endParaRPr lang="nl-NL" sz="2000" b="1" dirty="0" smtClean="0">
              <a:latin typeface="Verdana" panose="020B0604030504040204" pitchFamily="34" charset="0"/>
              <a:ea typeface="Verdana" panose="020B0604030504040204" pitchFamily="34" charset="0"/>
              <a:cs typeface="Verdana" panose="020B0604030504040204" pitchFamily="34" charset="0"/>
            </a:endParaRPr>
          </a:p>
        </p:txBody>
      </p:sp>
      <p:sp>
        <p:nvSpPr>
          <p:cNvPr id="9" name="Rechthoek 8"/>
          <p:cNvSpPr/>
          <p:nvPr/>
        </p:nvSpPr>
        <p:spPr>
          <a:xfrm>
            <a:off x="12949" y="347752"/>
            <a:ext cx="9131051" cy="169200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r>
              <a:rPr lang="el-GR" sz="3200" b="1" dirty="0" smtClean="0">
                <a:latin typeface="Times New Roman" panose="02020603050405020304" pitchFamily="18" charset="0"/>
                <a:cs typeface="Times New Roman" panose="02020603050405020304" pitchFamily="18" charset="0"/>
              </a:rPr>
              <a:t>διεστέλλετο</a:t>
            </a:r>
            <a:endParaRPr lang="nl-NL" sz="3200" b="1" dirty="0" smtClean="0">
              <a:latin typeface="Times New Roman" panose="02020603050405020304" pitchFamily="18" charset="0"/>
              <a:cs typeface="Times New Roman" panose="02020603050405020304" pitchFamily="18" charset="0"/>
            </a:endParaRPr>
          </a:p>
          <a:p>
            <a:pPr algn="ctr"/>
            <a:r>
              <a:rPr lang="nl-NL" sz="2000" b="1" dirty="0" smtClean="0">
                <a:latin typeface="Verdana" panose="020B0604030504040204" pitchFamily="34" charset="0"/>
                <a:ea typeface="Verdana" panose="020B0604030504040204" pitchFamily="34" charset="0"/>
                <a:cs typeface="Verdana" panose="020B0604030504040204" pitchFamily="34" charset="0"/>
              </a:rPr>
              <a:t>d</a:t>
            </a:r>
            <a:r>
              <a:rPr lang="nl-NL" sz="2000" b="1" dirty="0" smtClean="0">
                <a:latin typeface="Verdana" panose="020B0604030504040204" pitchFamily="34" charset="0"/>
                <a:ea typeface="Verdana" panose="020B0604030504040204" pitchFamily="34" charset="0"/>
                <a:cs typeface="Verdana" panose="020B0604030504040204" pitchFamily="34" charset="0"/>
              </a:rPr>
              <a:t>ia-</a:t>
            </a:r>
            <a:r>
              <a:rPr lang="nl-NL" sz="2000" b="1" dirty="0" err="1" smtClean="0">
                <a:latin typeface="Verdana" panose="020B0604030504040204" pitchFamily="34" charset="0"/>
                <a:ea typeface="Verdana" panose="020B0604030504040204" pitchFamily="34" charset="0"/>
                <a:cs typeface="Verdana" panose="020B0604030504040204" pitchFamily="34" charset="0"/>
              </a:rPr>
              <a:t>estelleto</a:t>
            </a:r>
            <a:endParaRPr lang="nl-NL" sz="2000" b="1" dirty="0" smtClean="0">
              <a:latin typeface="Verdana" panose="020B0604030504040204" pitchFamily="34" charset="0"/>
              <a:ea typeface="Verdana" panose="020B0604030504040204" pitchFamily="34" charset="0"/>
              <a:cs typeface="Verdana" panose="020B0604030504040204" pitchFamily="34" charset="0"/>
            </a:endParaRPr>
          </a:p>
          <a:p>
            <a:pPr algn="ctr"/>
            <a:r>
              <a:rPr lang="nl-NL" sz="2000" b="1" dirty="0">
                <a:latin typeface="Verdana" panose="020B0604030504040204" pitchFamily="34" charset="0"/>
                <a:ea typeface="Verdana" panose="020B0604030504040204" pitchFamily="34" charset="0"/>
                <a:cs typeface="Verdana" panose="020B0604030504040204" pitchFamily="34" charset="0"/>
              </a:rPr>
              <a:t>d</a:t>
            </a:r>
            <a:r>
              <a:rPr lang="nl-NL" sz="2000" b="1" dirty="0" smtClean="0">
                <a:latin typeface="Verdana" panose="020B0604030504040204" pitchFamily="34" charset="0"/>
                <a:ea typeface="Verdana" panose="020B0604030504040204" pitchFamily="34" charset="0"/>
                <a:cs typeface="Verdana" panose="020B0604030504040204" pitchFamily="34" charset="0"/>
              </a:rPr>
              <a:t>ia-</a:t>
            </a:r>
            <a:r>
              <a:rPr lang="nl-NL" sz="2000" b="1" dirty="0" err="1" smtClean="0">
                <a:latin typeface="Verdana" panose="020B0604030504040204" pitchFamily="34" charset="0"/>
                <a:ea typeface="Verdana" panose="020B0604030504040204" pitchFamily="34" charset="0"/>
                <a:cs typeface="Verdana" panose="020B0604030504040204" pitchFamily="34" charset="0"/>
              </a:rPr>
              <a:t>stello</a:t>
            </a:r>
            <a:endParaRPr lang="nl-NL" sz="2000" b="1" dirty="0" smtClean="0">
              <a:latin typeface="Verdana" panose="020B0604030504040204" pitchFamily="34" charset="0"/>
              <a:ea typeface="Verdana" panose="020B0604030504040204" pitchFamily="34" charset="0"/>
              <a:cs typeface="Verdana" panose="020B0604030504040204" pitchFamily="34" charset="0"/>
            </a:endParaRPr>
          </a:p>
          <a:p>
            <a:pPr algn="ctr"/>
            <a:r>
              <a:rPr lang="nl-NL" b="1" dirty="0" smtClean="0">
                <a:latin typeface="Verdana" panose="020B0604030504040204" pitchFamily="34" charset="0"/>
                <a:ea typeface="Verdana" panose="020B0604030504040204" pitchFamily="34" charset="0"/>
                <a:cs typeface="Verdana" panose="020B0604030504040204" pitchFamily="34" charset="0"/>
              </a:rPr>
              <a:t>apart zetten, precies bepalen, onderscheiden, uitdrukkelijk bevelen</a:t>
            </a:r>
          </a:p>
          <a:p>
            <a:pPr algn="ctr"/>
            <a:endParaRPr lang="nl-NL" sz="2000" b="1"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975620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 5"/>
          <p:cNvGraphicFramePr>
            <a:graphicFrameLocks noGrp="1"/>
          </p:cNvGraphicFramePr>
          <p:nvPr>
            <p:extLst>
              <p:ext uri="{D42A27DB-BD31-4B8C-83A1-F6EECF244321}">
                <p14:modId xmlns:p14="http://schemas.microsoft.com/office/powerpoint/2010/main" val="283321353"/>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1-10</a:t>
                      </a:r>
                    </a:p>
                    <a:p>
                      <a:pPr algn="ctr"/>
                      <a:r>
                        <a:rPr lang="nl-NL" sz="1000" dirty="0" smtClean="0">
                          <a:solidFill>
                            <a:schemeClr val="bg1"/>
                          </a:solidFill>
                        </a:rPr>
                        <a:t>4000</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11-13</a:t>
                      </a:r>
                    </a:p>
                    <a:p>
                      <a:pPr algn="ctr"/>
                      <a:r>
                        <a:rPr lang="nl-NL" sz="1000" dirty="0" smtClean="0">
                          <a:solidFill>
                            <a:schemeClr val="bg1"/>
                          </a:solidFill>
                        </a:rPr>
                        <a:t>teken</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14-21</a:t>
                      </a:r>
                    </a:p>
                    <a:p>
                      <a:pPr algn="ctr"/>
                      <a:r>
                        <a:rPr lang="nl-NL" sz="1000" dirty="0" smtClean="0">
                          <a:solidFill>
                            <a:schemeClr val="bg1"/>
                          </a:solidFill>
                        </a:rPr>
                        <a:t>brood</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
        <p:nvSpPr>
          <p:cNvPr id="4" name="Rechthoek 3"/>
          <p:cNvSpPr/>
          <p:nvPr/>
        </p:nvSpPr>
        <p:spPr>
          <a:xfrm>
            <a:off x="-744" y="13692"/>
            <a:ext cx="9144744" cy="40011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nl-NL" sz="20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METAFOOR VAN HET ZUURDESEM</a:t>
            </a:r>
            <a:endParaRPr lang="nl-NL" sz="2000" b="1" dirty="0" smtClean="0">
              <a:latin typeface="Verdana" panose="020B0604030504040204" pitchFamily="34" charset="0"/>
              <a:ea typeface="Verdana" panose="020B0604030504040204" pitchFamily="34" charset="0"/>
              <a:cs typeface="Verdana" panose="020B0604030504040204" pitchFamily="34" charset="0"/>
            </a:endParaRPr>
          </a:p>
        </p:txBody>
      </p:sp>
      <p:sp>
        <p:nvSpPr>
          <p:cNvPr id="8" name="Rechthoek 7"/>
          <p:cNvSpPr/>
          <p:nvPr/>
        </p:nvSpPr>
        <p:spPr>
          <a:xfrm>
            <a:off x="-23812" y="404663"/>
            <a:ext cx="4644000" cy="341632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nl-NL" sz="96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a:t>
            </a:r>
          </a:p>
          <a:p>
            <a:pPr algn="ctr"/>
            <a:r>
              <a:rPr lang="nl-NL" sz="20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Matth.13:33 “</a:t>
            </a:r>
            <a:r>
              <a:rPr lang="nl-NL" sz="2000" dirty="0">
                <a:latin typeface="Verdana" panose="020B0604030504040204" pitchFamily="34" charset="0"/>
                <a:ea typeface="Verdana" panose="020B0604030504040204" pitchFamily="34" charset="0"/>
                <a:cs typeface="Verdana" panose="020B0604030504040204" pitchFamily="34" charset="0"/>
              </a:rPr>
              <a:t>Nog een ​gelijkenis​ sprak Hij tot hen: Het Koninkrijk der hemelen is gelijk aan een </a:t>
            </a:r>
            <a:r>
              <a:rPr lang="nl-NL" sz="2000" b="1" dirty="0">
                <a:latin typeface="Verdana" panose="020B0604030504040204" pitchFamily="34" charset="0"/>
                <a:ea typeface="Verdana" panose="020B0604030504040204" pitchFamily="34" charset="0"/>
                <a:cs typeface="Verdana" panose="020B0604030504040204" pitchFamily="34" charset="0"/>
              </a:rPr>
              <a:t>​zuurdesem</a:t>
            </a:r>
            <a:r>
              <a:rPr lang="nl-NL" sz="2000" dirty="0">
                <a:latin typeface="Verdana" panose="020B0604030504040204" pitchFamily="34" charset="0"/>
                <a:ea typeface="Verdana" panose="020B0604030504040204" pitchFamily="34" charset="0"/>
                <a:cs typeface="Verdana" panose="020B0604030504040204" pitchFamily="34" charset="0"/>
              </a:rPr>
              <a:t>, welke een vrouw nam en in drie maten ​meel​ deed, totdat het geheel </a:t>
            </a:r>
            <a:r>
              <a:rPr lang="nl-NL" sz="2000" dirty="0" err="1">
                <a:latin typeface="Verdana" panose="020B0604030504040204" pitchFamily="34" charset="0"/>
                <a:ea typeface="Verdana" panose="020B0604030504040204" pitchFamily="34" charset="0"/>
                <a:cs typeface="Verdana" panose="020B0604030504040204" pitchFamily="34" charset="0"/>
              </a:rPr>
              <a:t>doorzuurd</a:t>
            </a:r>
            <a:r>
              <a:rPr lang="nl-NL" sz="2000" dirty="0">
                <a:latin typeface="Verdana" panose="020B0604030504040204" pitchFamily="34" charset="0"/>
                <a:ea typeface="Verdana" panose="020B0604030504040204" pitchFamily="34" charset="0"/>
                <a:cs typeface="Verdana" panose="020B0604030504040204" pitchFamily="34" charset="0"/>
              </a:rPr>
              <a:t> was.</a:t>
            </a:r>
            <a:endParaRPr lang="nl-NL" sz="2000" b="1" dirty="0" smtClean="0">
              <a:latin typeface="Verdana" panose="020B0604030504040204" pitchFamily="34" charset="0"/>
              <a:ea typeface="Verdana" panose="020B0604030504040204" pitchFamily="34" charset="0"/>
              <a:cs typeface="Verdana" panose="020B0604030504040204" pitchFamily="34" charset="0"/>
            </a:endParaRPr>
          </a:p>
        </p:txBody>
      </p:sp>
      <p:sp>
        <p:nvSpPr>
          <p:cNvPr id="9" name="Rechthoek 8"/>
          <p:cNvSpPr/>
          <p:nvPr/>
        </p:nvSpPr>
        <p:spPr>
          <a:xfrm>
            <a:off x="4536512" y="413172"/>
            <a:ext cx="4644000" cy="3416320"/>
          </a:xfrm>
          <a:prstGeom prst="rect">
            <a:avLst/>
          </a:prstGeom>
          <a:solidFill>
            <a:schemeClr val="tx1"/>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nl-NL" sz="96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a:t>
            </a:r>
          </a:p>
          <a:p>
            <a:pPr algn="ctr"/>
            <a:r>
              <a:rPr lang="nl-NL" sz="20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Marc.8:15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Hij gebood hun, zeggende: Ziet toe, wacht u voor </a:t>
            </a:r>
            <a:r>
              <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rPr>
              <a:t>de</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rPr>
              <a:t>​zuurdesem</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der ​Farizeeën​ en </a:t>
            </a:r>
            <a:r>
              <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rPr>
              <a:t>de ​zuurdesem</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van ​Herodes</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p>
          <a:p>
            <a:pPr algn="ctr"/>
            <a:endPar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a:t>
            </a:r>
            <a:endParaRPr lang="nl-NL" sz="2000" b="1"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2388" y="3895997"/>
            <a:ext cx="6499225" cy="27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hthoek 11"/>
          <p:cNvSpPr/>
          <p:nvPr/>
        </p:nvSpPr>
        <p:spPr>
          <a:xfrm>
            <a:off x="6858512" y="3212976"/>
            <a:ext cx="2226892" cy="1692771"/>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l-GR" sz="3200" b="1" dirty="0">
                <a:solidFill>
                  <a:schemeClr val="bg1"/>
                </a:solidFill>
                <a:latin typeface="Times New Roman" panose="02020603050405020304" pitchFamily="18" charset="0"/>
                <a:cs typeface="Times New Roman" panose="02020603050405020304" pitchFamily="18" charset="0"/>
              </a:rPr>
              <a:t>τῆς </a:t>
            </a:r>
            <a:r>
              <a:rPr lang="el-GR" sz="3200" b="1" dirty="0" smtClean="0">
                <a:solidFill>
                  <a:schemeClr val="bg1"/>
                </a:solidFill>
                <a:latin typeface="Times New Roman" panose="02020603050405020304" pitchFamily="18" charset="0"/>
                <a:cs typeface="Times New Roman" panose="02020603050405020304" pitchFamily="18" charset="0"/>
              </a:rPr>
              <a:t>ζύμης</a:t>
            </a:r>
            <a:endParaRPr lang="nl-NL" sz="3200" b="1" dirty="0" smtClean="0">
              <a:solidFill>
                <a:schemeClr val="bg1"/>
              </a:solidFill>
              <a:latin typeface="Times New Roman" panose="02020603050405020304" pitchFamily="18" charset="0"/>
              <a:cs typeface="Times New Roman" panose="02020603050405020304" pitchFamily="18" charset="0"/>
            </a:endParaRPr>
          </a:p>
          <a:p>
            <a:r>
              <a:rPr lang="nl-NL" sz="2400" b="1" dirty="0" err="1">
                <a:solidFill>
                  <a:schemeClr val="bg1"/>
                </a:solidFill>
                <a:latin typeface="Verdana" panose="020B0604030504040204" pitchFamily="34" charset="0"/>
                <a:ea typeface="Verdana" panose="020B0604030504040204" pitchFamily="34" charset="0"/>
                <a:cs typeface="Verdana" panose="020B0604030504040204" pitchFamily="34" charset="0"/>
              </a:rPr>
              <a:t>t</a:t>
            </a:r>
            <a:r>
              <a:rPr lang="nl-NL" sz="24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es</a:t>
            </a: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4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zumes</a:t>
            </a:r>
            <a:endPar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sz="24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het zuurdeeg</a:t>
            </a:r>
          </a:p>
          <a:p>
            <a:r>
              <a:rPr lang="nl-NL" sz="24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(bepaald)</a:t>
            </a:r>
            <a:endParaRPr lang="nl-NL" sz="24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Rechthoek 14"/>
          <p:cNvSpPr/>
          <p:nvPr/>
        </p:nvSpPr>
        <p:spPr>
          <a:xfrm>
            <a:off x="112860" y="3752453"/>
            <a:ext cx="2060179" cy="1692771"/>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l-GR" sz="3200" b="1" dirty="0" smtClean="0">
                <a:latin typeface="Times New Roman" panose="02020603050405020304" pitchFamily="18" charset="0"/>
                <a:cs typeface="Times New Roman" panose="02020603050405020304" pitchFamily="18" charset="0"/>
              </a:rPr>
              <a:t>ζύμῃ</a:t>
            </a:r>
            <a:endParaRPr lang="nl-NL" sz="3200" b="1" dirty="0" smtClean="0">
              <a:latin typeface="Times New Roman" panose="02020603050405020304" pitchFamily="18" charset="0"/>
              <a:cs typeface="Times New Roman" panose="02020603050405020304" pitchFamily="18" charset="0"/>
            </a:endParaRPr>
          </a:p>
          <a:p>
            <a:r>
              <a:rPr lang="nl-NL" sz="24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zumei</a:t>
            </a:r>
            <a:endPar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sz="24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zuurdeeg</a:t>
            </a:r>
          </a:p>
          <a:p>
            <a:r>
              <a:rPr lang="nl-NL" sz="24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(onbepaald)</a:t>
            </a:r>
            <a:endParaRPr lang="nl-NL" sz="24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48190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 5"/>
          <p:cNvGraphicFramePr>
            <a:graphicFrameLocks noGrp="1"/>
          </p:cNvGraphicFramePr>
          <p:nvPr>
            <p:extLst>
              <p:ext uri="{D42A27DB-BD31-4B8C-83A1-F6EECF244321}">
                <p14:modId xmlns:p14="http://schemas.microsoft.com/office/powerpoint/2010/main" val="2118205067"/>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1-10</a:t>
                      </a:r>
                    </a:p>
                    <a:p>
                      <a:pPr algn="ctr"/>
                      <a:r>
                        <a:rPr lang="nl-NL" sz="1000" dirty="0" smtClean="0">
                          <a:solidFill>
                            <a:schemeClr val="bg1"/>
                          </a:solidFill>
                        </a:rPr>
                        <a:t>4000</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11-13</a:t>
                      </a:r>
                    </a:p>
                    <a:p>
                      <a:pPr algn="ctr"/>
                      <a:r>
                        <a:rPr lang="nl-NL" sz="1000" dirty="0" smtClean="0">
                          <a:solidFill>
                            <a:schemeClr val="bg1"/>
                          </a:solidFill>
                        </a:rPr>
                        <a:t>teken</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14-21</a:t>
                      </a:r>
                    </a:p>
                    <a:p>
                      <a:pPr algn="ctr"/>
                      <a:r>
                        <a:rPr lang="nl-NL" sz="1000" dirty="0" smtClean="0">
                          <a:solidFill>
                            <a:schemeClr val="bg1"/>
                          </a:solidFill>
                        </a:rPr>
                        <a:t>brood</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
        <p:nvSpPr>
          <p:cNvPr id="4" name="Rechthoek 3"/>
          <p:cNvSpPr/>
          <p:nvPr/>
        </p:nvSpPr>
        <p:spPr>
          <a:xfrm>
            <a:off x="-744" y="13692"/>
            <a:ext cx="9144744" cy="40011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nl-NL" sz="20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WAT DOET ZUURDESEM?</a:t>
            </a:r>
            <a:endParaRPr lang="nl-NL" sz="2000" b="1"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2388" y="3895997"/>
            <a:ext cx="6499225" cy="27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hthoek 9"/>
          <p:cNvSpPr/>
          <p:nvPr/>
        </p:nvSpPr>
        <p:spPr>
          <a:xfrm>
            <a:off x="-2604" y="445110"/>
            <a:ext cx="9144744" cy="40011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nl-NL" sz="20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Zuurdesem blaast op! (</a:t>
            </a:r>
            <a:r>
              <a:rPr lang="nl-NL" sz="20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negatief</a:t>
            </a:r>
            <a:r>
              <a:rPr lang="nl-NL" sz="20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a:t>
            </a:r>
            <a:endParaRPr lang="nl-NL" sz="2000" b="1" dirty="0" smtClean="0">
              <a:latin typeface="Verdana" panose="020B0604030504040204" pitchFamily="34" charset="0"/>
              <a:ea typeface="Verdana" panose="020B0604030504040204" pitchFamily="34" charset="0"/>
              <a:cs typeface="Verdana" panose="020B0604030504040204" pitchFamily="34" charset="0"/>
            </a:endParaRPr>
          </a:p>
        </p:txBody>
      </p:sp>
      <p:sp>
        <p:nvSpPr>
          <p:cNvPr id="11" name="Rechthoek 10"/>
          <p:cNvSpPr/>
          <p:nvPr/>
        </p:nvSpPr>
        <p:spPr>
          <a:xfrm>
            <a:off x="-2604" y="877158"/>
            <a:ext cx="9144744" cy="40011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nl-NL" sz="20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Zuurdesem blaast in! (neutraal)</a:t>
            </a:r>
            <a:endParaRPr lang="nl-NL" sz="2000" b="1" dirty="0" smtClean="0">
              <a:latin typeface="Verdana" panose="020B0604030504040204" pitchFamily="34" charset="0"/>
              <a:ea typeface="Verdana" panose="020B0604030504040204" pitchFamily="34" charset="0"/>
              <a:cs typeface="Verdana" panose="020B0604030504040204" pitchFamily="34" charset="0"/>
            </a:endParaRPr>
          </a:p>
        </p:txBody>
      </p:sp>
      <p:sp>
        <p:nvSpPr>
          <p:cNvPr id="13" name="Rechthoek 12"/>
          <p:cNvSpPr/>
          <p:nvPr/>
        </p:nvSpPr>
        <p:spPr>
          <a:xfrm>
            <a:off x="-15304" y="1311176"/>
            <a:ext cx="9144744" cy="40011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nl-NL" sz="20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Geest (</a:t>
            </a:r>
            <a:r>
              <a:rPr lang="nl-NL" sz="2000" b="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Roeach</a:t>
            </a:r>
            <a:r>
              <a:rPr lang="nl-NL" sz="20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 wordt ingeblazen</a:t>
            </a:r>
            <a:endParaRPr lang="nl-NL" sz="2000" b="1" dirty="0" smtClean="0">
              <a:latin typeface="Verdana" panose="020B0604030504040204" pitchFamily="34" charset="0"/>
              <a:ea typeface="Verdana" panose="020B0604030504040204" pitchFamily="34" charset="0"/>
              <a:cs typeface="Verdana" panose="020B0604030504040204" pitchFamily="34" charset="0"/>
            </a:endParaRPr>
          </a:p>
        </p:txBody>
      </p:sp>
      <p:sp>
        <p:nvSpPr>
          <p:cNvPr id="14" name="Rechthoek 13"/>
          <p:cNvSpPr/>
          <p:nvPr/>
        </p:nvSpPr>
        <p:spPr>
          <a:xfrm>
            <a:off x="-15304" y="1753954"/>
            <a:ext cx="9144744" cy="40011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rtl="1"/>
            <a:r>
              <a:rPr lang="nl-NL" sz="20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Er wordt geest ingeblazen</a:t>
            </a:r>
            <a:endParaRPr lang="nl-NL" sz="2000" b="1" dirty="0" smtClean="0">
              <a:latin typeface="Verdana" panose="020B0604030504040204" pitchFamily="34" charset="0"/>
              <a:ea typeface="Verdana" panose="020B0604030504040204" pitchFamily="34" charset="0"/>
              <a:cs typeface="Verdana" panose="020B0604030504040204" pitchFamily="34" charset="0"/>
            </a:endParaRPr>
          </a:p>
        </p:txBody>
      </p:sp>
      <p:sp>
        <p:nvSpPr>
          <p:cNvPr id="16" name="Rechthoek 15"/>
          <p:cNvSpPr/>
          <p:nvPr/>
        </p:nvSpPr>
        <p:spPr>
          <a:xfrm>
            <a:off x="-28004" y="2194510"/>
            <a:ext cx="9144744" cy="40011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nl-NL" sz="20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is welke geest wordt ingeblazen?</a:t>
            </a:r>
            <a:endParaRPr lang="nl-NL" sz="2000" b="1" dirty="0" smtClean="0">
              <a:latin typeface="Verdana" panose="020B0604030504040204" pitchFamily="34" charset="0"/>
              <a:ea typeface="Verdana" panose="020B0604030504040204" pitchFamily="34" charset="0"/>
              <a:cs typeface="Verdana" panose="020B0604030504040204" pitchFamily="34" charset="0"/>
            </a:endParaRPr>
          </a:p>
        </p:txBody>
      </p:sp>
      <p:sp>
        <p:nvSpPr>
          <p:cNvPr id="2" name="Rechthoek 1"/>
          <p:cNvSpPr/>
          <p:nvPr/>
        </p:nvSpPr>
        <p:spPr>
          <a:xfrm>
            <a:off x="-36512" y="2636912"/>
            <a:ext cx="9144000" cy="707886"/>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Matth.4:4 “Niet</a:t>
            </a:r>
            <a:r>
              <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rPr>
              <a:t> alleen van brood zal de mens leven, maar van alle woord, dat uit de mond Gods uitgaat</a:t>
            </a: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16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(citaat uit Deut.8:3)</a:t>
            </a:r>
            <a:endParaRPr lang="nl-NL" sz="16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Rechthoek 16"/>
          <p:cNvSpPr/>
          <p:nvPr/>
        </p:nvSpPr>
        <p:spPr>
          <a:xfrm>
            <a:off x="-36512" y="3367722"/>
            <a:ext cx="9144744" cy="707886"/>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nl-NL" sz="20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woord van God </a:t>
            </a:r>
            <a:r>
              <a:rPr lang="nl-NL" sz="20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a:t>
            </a:r>
            <a:r>
              <a:rPr lang="nl-NL" sz="20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Letter</a:t>
            </a:r>
            <a:r>
              <a:rPr lang="nl-NL" sz="20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nl-NL" sz="20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is het brood/het </a:t>
            </a:r>
            <a:r>
              <a:rPr lang="nl-NL" sz="20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deeg, </a:t>
            </a:r>
          </a:p>
          <a:p>
            <a:pPr algn="ctr"/>
            <a:r>
              <a:rPr lang="nl-NL" sz="20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a:t>
            </a:r>
            <a:r>
              <a:rPr lang="nl-NL" sz="20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zuurdeeg is de geest die het uitwerkt.</a:t>
            </a:r>
            <a:endParaRPr lang="nl-NL" sz="2000" b="1"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407922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500" fill="hold"/>
                                        <p:tgtEl>
                                          <p:spTgt spid="2"/>
                                        </p:tgtEl>
                                        <p:attrNameLst>
                                          <p:attrName>ppt_x</p:attrName>
                                        </p:attrNameLst>
                                      </p:cBhvr>
                                      <p:tavLst>
                                        <p:tav tm="0">
                                          <p:val>
                                            <p:strVal val="#ppt_x"/>
                                          </p:val>
                                        </p:tav>
                                        <p:tav tm="100000">
                                          <p:val>
                                            <p:strVal val="#ppt_x"/>
                                          </p:val>
                                        </p:tav>
                                      </p:tavLst>
                                    </p:anim>
                                    <p:anim calcmode="lin" valueType="num">
                                      <p:cBhvr additive="base">
                                        <p:cTn id="4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3" grpId="0" animBg="1"/>
      <p:bldP spid="14" grpId="0" animBg="1"/>
      <p:bldP spid="16" grpId="0" animBg="1"/>
      <p:bldP spid="2" grpId="0" animBg="1"/>
      <p:bldP spid="1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 5"/>
          <p:cNvGraphicFramePr>
            <a:graphicFrameLocks noGrp="1"/>
          </p:cNvGraphicFramePr>
          <p:nvPr>
            <p:extLst>
              <p:ext uri="{D42A27DB-BD31-4B8C-83A1-F6EECF244321}">
                <p14:modId xmlns:p14="http://schemas.microsoft.com/office/powerpoint/2010/main" val="381621401"/>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1-10</a:t>
                      </a:r>
                    </a:p>
                    <a:p>
                      <a:pPr algn="ctr"/>
                      <a:r>
                        <a:rPr lang="nl-NL" sz="1000" dirty="0" smtClean="0">
                          <a:solidFill>
                            <a:schemeClr val="bg1"/>
                          </a:solidFill>
                        </a:rPr>
                        <a:t>4000</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11-13</a:t>
                      </a:r>
                    </a:p>
                    <a:p>
                      <a:pPr algn="ctr"/>
                      <a:r>
                        <a:rPr lang="nl-NL" sz="1000" dirty="0" smtClean="0">
                          <a:solidFill>
                            <a:schemeClr val="bg1"/>
                          </a:solidFill>
                        </a:rPr>
                        <a:t>teken</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14-21</a:t>
                      </a:r>
                    </a:p>
                    <a:p>
                      <a:pPr algn="ctr"/>
                      <a:r>
                        <a:rPr lang="nl-NL" sz="1000" dirty="0" smtClean="0">
                          <a:solidFill>
                            <a:schemeClr val="bg1"/>
                          </a:solidFill>
                        </a:rPr>
                        <a:t>brood</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
        <p:nvSpPr>
          <p:cNvPr id="4" name="Rechthoek 3"/>
          <p:cNvSpPr/>
          <p:nvPr/>
        </p:nvSpPr>
        <p:spPr>
          <a:xfrm>
            <a:off x="-2728" y="2082562"/>
            <a:ext cx="9144744" cy="1015663"/>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nl-NL" sz="2000" dirty="0" smtClean="0">
                <a:latin typeface="Verdana" panose="020B0604030504040204" pitchFamily="34" charset="0"/>
                <a:ea typeface="Verdana" panose="020B0604030504040204" pitchFamily="34" charset="0"/>
                <a:cs typeface="Verdana" panose="020B0604030504040204" pitchFamily="34" charset="0"/>
              </a:rPr>
              <a:t>Joh.14:26 “Maar </a:t>
            </a:r>
            <a:r>
              <a:rPr lang="nl-NL" sz="2000" dirty="0">
                <a:latin typeface="Verdana" panose="020B0604030504040204" pitchFamily="34" charset="0"/>
                <a:ea typeface="Verdana" panose="020B0604030504040204" pitchFamily="34" charset="0"/>
                <a:cs typeface="Verdana" panose="020B0604030504040204" pitchFamily="34" charset="0"/>
              </a:rPr>
              <a:t>de Trooster, de heilige </a:t>
            </a:r>
            <a:r>
              <a:rPr lang="nl-NL" sz="2000" i="1" dirty="0">
                <a:latin typeface="Verdana" panose="020B0604030504040204" pitchFamily="34" charset="0"/>
                <a:ea typeface="Verdana" panose="020B0604030504040204" pitchFamily="34" charset="0"/>
                <a:cs typeface="Verdana" panose="020B0604030504040204" pitchFamily="34" charset="0"/>
              </a:rPr>
              <a:t>Geest</a:t>
            </a:r>
            <a:r>
              <a:rPr lang="nl-NL" sz="2000" dirty="0">
                <a:latin typeface="Verdana" panose="020B0604030504040204" pitchFamily="34" charset="0"/>
                <a:ea typeface="Verdana" panose="020B0604030504040204" pitchFamily="34" charset="0"/>
                <a:cs typeface="Verdana" panose="020B0604030504040204" pitchFamily="34" charset="0"/>
              </a:rPr>
              <a:t>, die de Vader zenden zal in mijn naam, </a:t>
            </a:r>
            <a:r>
              <a:rPr lang="nl-NL" sz="2000" b="1" dirty="0">
                <a:latin typeface="Verdana" panose="020B0604030504040204" pitchFamily="34" charset="0"/>
                <a:ea typeface="Verdana" panose="020B0604030504040204" pitchFamily="34" charset="0"/>
                <a:cs typeface="Verdana" panose="020B0604030504040204" pitchFamily="34" charset="0"/>
              </a:rPr>
              <a:t>die zal u alles leren en u te </a:t>
            </a:r>
            <a:r>
              <a:rPr lang="nl-NL" sz="2000" b="1" i="1" dirty="0">
                <a:latin typeface="Verdana" panose="020B0604030504040204" pitchFamily="34" charset="0"/>
                <a:ea typeface="Verdana" panose="020B0604030504040204" pitchFamily="34" charset="0"/>
                <a:cs typeface="Verdana" panose="020B0604030504040204" pitchFamily="34" charset="0"/>
              </a:rPr>
              <a:t>binnen</a:t>
            </a:r>
            <a:r>
              <a:rPr lang="nl-NL" sz="2000" b="1" dirty="0">
                <a:latin typeface="Verdana" panose="020B0604030504040204" pitchFamily="34" charset="0"/>
                <a:ea typeface="Verdana" panose="020B0604030504040204" pitchFamily="34" charset="0"/>
                <a:cs typeface="Verdana" panose="020B0604030504040204" pitchFamily="34" charset="0"/>
              </a:rPr>
              <a:t>brengen </a:t>
            </a:r>
            <a:r>
              <a:rPr lang="nl-NL" sz="2000" b="1" dirty="0" smtClean="0">
                <a:latin typeface="Verdana" panose="020B0604030504040204" pitchFamily="34" charset="0"/>
                <a:ea typeface="Verdana" panose="020B0604030504040204" pitchFamily="34" charset="0"/>
                <a:cs typeface="Verdana" panose="020B0604030504040204" pitchFamily="34" charset="0"/>
              </a:rPr>
              <a:t>[</a:t>
            </a:r>
            <a:r>
              <a:rPr lang="el-GR" sz="2000" b="1" dirty="0">
                <a:latin typeface="Times New Roman" panose="02020603050405020304" pitchFamily="18" charset="0"/>
                <a:cs typeface="Times New Roman" panose="02020603050405020304" pitchFamily="18" charset="0"/>
              </a:rPr>
              <a:t>ὑπομνήσει</a:t>
            </a:r>
            <a:r>
              <a:rPr lang="nl-NL" sz="2000" b="1" dirty="0" smtClean="0">
                <a:latin typeface="Verdana" panose="020B0604030504040204" pitchFamily="34" charset="0"/>
                <a:ea typeface="Verdana" panose="020B0604030504040204" pitchFamily="34" charset="0"/>
                <a:cs typeface="Verdana" panose="020B0604030504040204" pitchFamily="34" charset="0"/>
              </a:rPr>
              <a:t>-</a:t>
            </a:r>
            <a:r>
              <a:rPr lang="nl-NL" sz="2000" b="1" dirty="0" err="1" smtClean="0">
                <a:latin typeface="Verdana" panose="020B0604030504040204" pitchFamily="34" charset="0"/>
                <a:ea typeface="Verdana" panose="020B0604030504040204" pitchFamily="34" charset="0"/>
                <a:cs typeface="Verdana" panose="020B0604030504040204" pitchFamily="34" charset="0"/>
              </a:rPr>
              <a:t>hupo-mnesei</a:t>
            </a:r>
            <a:r>
              <a:rPr lang="nl-NL" sz="2000" b="1" dirty="0" smtClean="0">
                <a:latin typeface="Verdana" panose="020B0604030504040204" pitchFamily="34" charset="0"/>
                <a:ea typeface="Verdana" panose="020B0604030504040204" pitchFamily="34" charset="0"/>
                <a:cs typeface="Verdana" panose="020B0604030504040204" pitchFamily="34" charset="0"/>
              </a:rPr>
              <a:t>] </a:t>
            </a:r>
            <a:r>
              <a:rPr lang="nl-NL" sz="2000" dirty="0" smtClean="0">
                <a:latin typeface="Verdana" panose="020B0604030504040204" pitchFamily="34" charset="0"/>
                <a:ea typeface="Verdana" panose="020B0604030504040204" pitchFamily="34" charset="0"/>
                <a:cs typeface="Verdana" panose="020B0604030504040204" pitchFamily="34" charset="0"/>
              </a:rPr>
              <a:t>al </a:t>
            </a:r>
            <a:r>
              <a:rPr lang="nl-NL" sz="2000" dirty="0">
                <a:latin typeface="Verdana" panose="020B0604030504040204" pitchFamily="34" charset="0"/>
                <a:ea typeface="Verdana" panose="020B0604030504040204" pitchFamily="34" charset="0"/>
                <a:cs typeface="Verdana" panose="020B0604030504040204" pitchFamily="34" charset="0"/>
              </a:rPr>
              <a:t>wat Ik u gezegd </a:t>
            </a:r>
            <a:r>
              <a:rPr lang="nl-NL" sz="2000" dirty="0" smtClean="0">
                <a:latin typeface="Verdana" panose="020B0604030504040204" pitchFamily="34" charset="0"/>
                <a:ea typeface="Verdana" panose="020B0604030504040204" pitchFamily="34" charset="0"/>
                <a:cs typeface="Verdana" panose="020B0604030504040204" pitchFamily="34" charset="0"/>
              </a:rPr>
              <a:t>heb.</a:t>
            </a:r>
            <a:endParaRPr lang="nl-NL" sz="2000" b="1" dirty="0" smtClean="0">
              <a:latin typeface="Verdana" panose="020B0604030504040204" pitchFamily="34" charset="0"/>
              <a:ea typeface="Verdana" panose="020B0604030504040204" pitchFamily="34" charset="0"/>
              <a:cs typeface="Verdana" panose="020B0604030504040204" pitchFamily="34" charset="0"/>
            </a:endParaRPr>
          </a:p>
        </p:txBody>
      </p:sp>
      <p:sp>
        <p:nvSpPr>
          <p:cNvPr id="10" name="Rechthoek 9"/>
          <p:cNvSpPr/>
          <p:nvPr/>
        </p:nvSpPr>
        <p:spPr>
          <a:xfrm>
            <a:off x="-11112" y="-54679"/>
            <a:ext cx="9144744" cy="1323439"/>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nl-NL" sz="2000" dirty="0" smtClean="0">
                <a:latin typeface="Verdana" panose="020B0604030504040204" pitchFamily="34" charset="0"/>
                <a:ea typeface="Verdana" panose="020B0604030504040204" pitchFamily="34" charset="0"/>
                <a:cs typeface="Verdana" panose="020B0604030504040204" pitchFamily="34" charset="0"/>
              </a:rPr>
              <a:t>Joh.7:16 “Jezus</a:t>
            </a:r>
            <a:r>
              <a:rPr lang="nl-NL" sz="2000" dirty="0">
                <a:latin typeface="Verdana" panose="020B0604030504040204" pitchFamily="34" charset="0"/>
                <a:ea typeface="Verdana" panose="020B0604030504040204" pitchFamily="34" charset="0"/>
                <a:cs typeface="Verdana" panose="020B0604030504040204" pitchFamily="34" charset="0"/>
              </a:rPr>
              <a:t>​ antwoordde hun en </a:t>
            </a:r>
            <a:r>
              <a:rPr lang="nl-NL" sz="2000" dirty="0" err="1">
                <a:latin typeface="Verdana" panose="020B0604030504040204" pitchFamily="34" charset="0"/>
                <a:ea typeface="Verdana" panose="020B0604030504040204" pitchFamily="34" charset="0"/>
                <a:cs typeface="Verdana" panose="020B0604030504040204" pitchFamily="34" charset="0"/>
              </a:rPr>
              <a:t>zeide</a:t>
            </a:r>
            <a:r>
              <a:rPr lang="nl-NL" sz="2000" b="1" dirty="0">
                <a:latin typeface="Verdana" panose="020B0604030504040204" pitchFamily="34" charset="0"/>
                <a:ea typeface="Verdana" panose="020B0604030504040204" pitchFamily="34" charset="0"/>
                <a:cs typeface="Verdana" panose="020B0604030504040204" pitchFamily="34" charset="0"/>
              </a:rPr>
              <a:t>: Mijn leer is niet van Mij</a:t>
            </a:r>
            <a:r>
              <a:rPr lang="nl-NL" sz="2000" dirty="0">
                <a:latin typeface="Verdana" panose="020B0604030504040204" pitchFamily="34" charset="0"/>
                <a:ea typeface="Verdana" panose="020B0604030504040204" pitchFamily="34" charset="0"/>
                <a:cs typeface="Verdana" panose="020B0604030504040204" pitchFamily="34" charset="0"/>
              </a:rPr>
              <a:t>, maar van Hem, die Mij gezonden heeft; </a:t>
            </a:r>
            <a:r>
              <a:rPr lang="nl-NL" sz="2000" baseline="30000" dirty="0">
                <a:latin typeface="Verdana" panose="020B0604030504040204" pitchFamily="34" charset="0"/>
                <a:ea typeface="Verdana" panose="020B0604030504040204" pitchFamily="34" charset="0"/>
                <a:cs typeface="Verdana" panose="020B0604030504040204" pitchFamily="34" charset="0"/>
              </a:rPr>
              <a:t>17</a:t>
            </a:r>
            <a:r>
              <a:rPr lang="nl-NL" sz="2000" dirty="0">
                <a:latin typeface="Verdana" panose="020B0604030504040204" pitchFamily="34" charset="0"/>
                <a:ea typeface="Verdana" panose="020B0604030504040204" pitchFamily="34" charset="0"/>
                <a:cs typeface="Verdana" panose="020B0604030504040204" pitchFamily="34" charset="0"/>
              </a:rPr>
              <a:t>indien iemand diens wil doen wil, zal hij van deze leer weten, of zij van God komt, dan of Ik uit Mijzelf spreek</a:t>
            </a:r>
            <a:r>
              <a:rPr lang="nl-NL" sz="2000" dirty="0" smtClean="0">
                <a:latin typeface="Verdana" panose="020B0604030504040204" pitchFamily="34" charset="0"/>
                <a:ea typeface="Verdana" panose="020B0604030504040204" pitchFamily="34" charset="0"/>
                <a:cs typeface="Verdana" panose="020B0604030504040204" pitchFamily="34" charset="0"/>
              </a:rPr>
              <a:t>.”</a:t>
            </a:r>
            <a:endParaRPr lang="nl-NL" sz="2000" b="1" dirty="0" smtClean="0">
              <a:latin typeface="Verdana" panose="020B0604030504040204" pitchFamily="34" charset="0"/>
              <a:ea typeface="Verdana" panose="020B0604030504040204" pitchFamily="34" charset="0"/>
              <a:cs typeface="Verdana" panose="020B0604030504040204" pitchFamily="34" charset="0"/>
            </a:endParaRPr>
          </a:p>
        </p:txBody>
      </p:sp>
      <p:sp>
        <p:nvSpPr>
          <p:cNvPr id="11" name="Rechthoek 10"/>
          <p:cNvSpPr/>
          <p:nvPr/>
        </p:nvSpPr>
        <p:spPr>
          <a:xfrm>
            <a:off x="1588" y="1340768"/>
            <a:ext cx="9144744" cy="707886"/>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nl-NL" sz="2000" dirty="0" smtClean="0">
                <a:latin typeface="Verdana" panose="020B0604030504040204" pitchFamily="34" charset="0"/>
                <a:ea typeface="Verdana" panose="020B0604030504040204" pitchFamily="34" charset="0"/>
                <a:cs typeface="Verdana" panose="020B0604030504040204" pitchFamily="34" charset="0"/>
              </a:rPr>
              <a:t>Luc.12:12 “</a:t>
            </a:r>
            <a:r>
              <a:rPr lang="nl-NL" sz="2000" baseline="30000" dirty="0">
                <a:latin typeface="Verdana" panose="020B0604030504040204" pitchFamily="34" charset="0"/>
                <a:ea typeface="Verdana" panose="020B0604030504040204" pitchFamily="34" charset="0"/>
                <a:cs typeface="Verdana" panose="020B0604030504040204" pitchFamily="34" charset="0"/>
              </a:rPr>
              <a:t>12</a:t>
            </a:r>
            <a:r>
              <a:rPr lang="nl-NL" sz="2000" dirty="0">
                <a:latin typeface="Verdana" panose="020B0604030504040204" pitchFamily="34" charset="0"/>
                <a:ea typeface="Verdana" panose="020B0604030504040204" pitchFamily="34" charset="0"/>
                <a:cs typeface="Verdana" panose="020B0604030504040204" pitchFamily="34" charset="0"/>
              </a:rPr>
              <a:t> Want de heilige </a:t>
            </a:r>
            <a:r>
              <a:rPr lang="nl-NL" sz="2000" i="1" dirty="0">
                <a:latin typeface="Verdana" panose="020B0604030504040204" pitchFamily="34" charset="0"/>
                <a:ea typeface="Verdana" panose="020B0604030504040204" pitchFamily="34" charset="0"/>
                <a:cs typeface="Verdana" panose="020B0604030504040204" pitchFamily="34" charset="0"/>
              </a:rPr>
              <a:t>Geest</a:t>
            </a:r>
            <a:r>
              <a:rPr lang="nl-NL" sz="2000" dirty="0">
                <a:latin typeface="Verdana" panose="020B0604030504040204" pitchFamily="34" charset="0"/>
                <a:ea typeface="Verdana" panose="020B0604030504040204" pitchFamily="34" charset="0"/>
                <a:cs typeface="Verdana" panose="020B0604030504040204" pitchFamily="34" charset="0"/>
              </a:rPr>
              <a:t> zal u op het eigen ogenblik </a:t>
            </a:r>
            <a:r>
              <a:rPr lang="nl-NL" sz="2000" i="1" dirty="0">
                <a:latin typeface="Verdana" panose="020B0604030504040204" pitchFamily="34" charset="0"/>
                <a:ea typeface="Verdana" panose="020B0604030504040204" pitchFamily="34" charset="0"/>
                <a:cs typeface="Verdana" panose="020B0604030504040204" pitchFamily="34" charset="0"/>
              </a:rPr>
              <a:t>leren</a:t>
            </a:r>
            <a:r>
              <a:rPr lang="nl-NL" sz="2000" dirty="0">
                <a:latin typeface="Verdana" panose="020B0604030504040204" pitchFamily="34" charset="0"/>
                <a:ea typeface="Verdana" panose="020B0604030504040204" pitchFamily="34" charset="0"/>
                <a:cs typeface="Verdana" panose="020B0604030504040204" pitchFamily="34" charset="0"/>
              </a:rPr>
              <a:t>, wat gij zeggen moet</a:t>
            </a:r>
            <a:r>
              <a:rPr lang="nl-NL" sz="2000" dirty="0" smtClean="0">
                <a:latin typeface="Verdana" panose="020B0604030504040204" pitchFamily="34" charset="0"/>
                <a:ea typeface="Verdana" panose="020B0604030504040204" pitchFamily="34" charset="0"/>
                <a:cs typeface="Verdana" panose="020B0604030504040204" pitchFamily="34" charset="0"/>
              </a:rPr>
              <a:t>.”</a:t>
            </a:r>
            <a:endParaRPr lang="nl-NL" sz="2000" b="1" dirty="0" smtClean="0">
              <a:latin typeface="Verdana" panose="020B0604030504040204" pitchFamily="34" charset="0"/>
              <a:ea typeface="Verdana" panose="020B0604030504040204" pitchFamily="34" charset="0"/>
              <a:cs typeface="Verdana" panose="020B0604030504040204" pitchFamily="34" charset="0"/>
            </a:endParaRPr>
          </a:p>
        </p:txBody>
      </p:sp>
      <p:sp>
        <p:nvSpPr>
          <p:cNvPr id="13" name="Rechthoek 12"/>
          <p:cNvSpPr/>
          <p:nvPr/>
        </p:nvSpPr>
        <p:spPr>
          <a:xfrm>
            <a:off x="-2332" y="3140968"/>
            <a:ext cx="9144744" cy="2554545"/>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nl-NL" sz="4000" b="1" dirty="0" smtClean="0">
                <a:latin typeface="Verdana" panose="020B0604030504040204" pitchFamily="34" charset="0"/>
                <a:ea typeface="Verdana" panose="020B0604030504040204" pitchFamily="34" charset="0"/>
                <a:cs typeface="Verdana" panose="020B0604030504040204" pitchFamily="34" charset="0"/>
              </a:rPr>
              <a:t>ER BESTAAT GEEN APARTE LEER VAN JESJOEA</a:t>
            </a:r>
          </a:p>
          <a:p>
            <a:pPr algn="ctr"/>
            <a:r>
              <a:rPr lang="nl-NL" sz="4000" b="1" dirty="0" smtClean="0">
                <a:latin typeface="Verdana" panose="020B0604030504040204" pitchFamily="34" charset="0"/>
                <a:ea typeface="Verdana" panose="020B0604030504040204" pitchFamily="34" charset="0"/>
                <a:cs typeface="Verdana" panose="020B0604030504040204" pitchFamily="34" charset="0"/>
              </a:rPr>
              <a:t>ZIJN LEER IS DE LEER </a:t>
            </a:r>
          </a:p>
          <a:p>
            <a:pPr algn="ctr"/>
            <a:r>
              <a:rPr lang="nl-NL" sz="4000" b="1" dirty="0" smtClean="0">
                <a:latin typeface="Verdana" panose="020B0604030504040204" pitchFamily="34" charset="0"/>
                <a:ea typeface="Verdana" panose="020B0604030504040204" pitchFamily="34" charset="0"/>
                <a:cs typeface="Verdana" panose="020B0604030504040204" pitchFamily="34" charset="0"/>
              </a:rPr>
              <a:t>VAN ZIJN VADER</a:t>
            </a:r>
            <a:endParaRPr lang="nl-NL" sz="4000" b="1" dirty="0" smtClean="0">
              <a:latin typeface="Verdana" panose="020B0604030504040204" pitchFamily="34" charset="0"/>
              <a:ea typeface="Verdana" panose="020B0604030504040204" pitchFamily="34" charset="0"/>
              <a:cs typeface="Verdana" panose="020B0604030504040204" pitchFamily="34" charset="0"/>
            </a:endParaRPr>
          </a:p>
        </p:txBody>
      </p:sp>
      <p:sp>
        <p:nvSpPr>
          <p:cNvPr id="14" name="Rechthoek 13"/>
          <p:cNvSpPr/>
          <p:nvPr/>
        </p:nvSpPr>
        <p:spPr>
          <a:xfrm>
            <a:off x="3754388" y="1012666"/>
            <a:ext cx="5282108" cy="400110"/>
          </a:xfrm>
          <a:prstGeom prst="rect">
            <a:avLst/>
          </a:prstGeom>
          <a:solidFill>
            <a:schemeClr val="tx1"/>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l-GR" sz="2000" b="1" dirty="0">
                <a:latin typeface="Times New Roman" panose="02020603050405020304" pitchFamily="18" charset="0"/>
                <a:cs typeface="Times New Roman" panose="02020603050405020304" pitchFamily="18" charset="0"/>
              </a:rPr>
              <a:t>ὑπομνήσει</a:t>
            </a:r>
            <a:r>
              <a:rPr lang="nl-NL" b="1" dirty="0" smtClean="0">
                <a:latin typeface="Verdana" panose="020B0604030504040204" pitchFamily="34" charset="0"/>
                <a:ea typeface="Verdana" panose="020B0604030504040204" pitchFamily="34" charset="0"/>
                <a:cs typeface="Verdana" panose="020B0604030504040204" pitchFamily="34" charset="0"/>
              </a:rPr>
              <a:t>-</a:t>
            </a:r>
            <a:r>
              <a:rPr lang="nl-NL" b="1" dirty="0" err="1" smtClean="0">
                <a:latin typeface="Verdana" panose="020B0604030504040204" pitchFamily="34" charset="0"/>
                <a:ea typeface="Verdana" panose="020B0604030504040204" pitchFamily="34" charset="0"/>
                <a:cs typeface="Verdana" panose="020B0604030504040204" pitchFamily="34" charset="0"/>
              </a:rPr>
              <a:t>hupo-mnesei</a:t>
            </a:r>
            <a:r>
              <a:rPr lang="nl-NL" b="1" dirty="0" smtClean="0">
                <a:latin typeface="Verdana" panose="020B0604030504040204" pitchFamily="34" charset="0"/>
                <a:ea typeface="Verdana" panose="020B0604030504040204" pitchFamily="34" charset="0"/>
                <a:cs typeface="Verdana" panose="020B0604030504040204" pitchFamily="34" charset="0"/>
              </a:rPr>
              <a:t>: herinneren</a:t>
            </a:r>
            <a:endParaRPr lang="nl-NL" b="1"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217023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3" grpId="0" animBg="1"/>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 5"/>
          <p:cNvGraphicFramePr>
            <a:graphicFrameLocks noGrp="1"/>
          </p:cNvGraphicFramePr>
          <p:nvPr>
            <p:extLst>
              <p:ext uri="{D42A27DB-BD31-4B8C-83A1-F6EECF244321}">
                <p14:modId xmlns:p14="http://schemas.microsoft.com/office/powerpoint/2010/main" val="2154415101"/>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1-10</a:t>
                      </a:r>
                    </a:p>
                    <a:p>
                      <a:pPr algn="ctr"/>
                      <a:r>
                        <a:rPr lang="nl-NL" sz="1000" dirty="0" smtClean="0">
                          <a:solidFill>
                            <a:schemeClr val="bg1"/>
                          </a:solidFill>
                        </a:rPr>
                        <a:t>4000</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11-13</a:t>
                      </a:r>
                    </a:p>
                    <a:p>
                      <a:pPr algn="ctr"/>
                      <a:r>
                        <a:rPr lang="nl-NL" sz="1000" dirty="0" smtClean="0">
                          <a:solidFill>
                            <a:schemeClr val="bg1"/>
                          </a:solidFill>
                        </a:rPr>
                        <a:t>teken</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14-21</a:t>
                      </a:r>
                    </a:p>
                    <a:p>
                      <a:pPr algn="ctr"/>
                      <a:r>
                        <a:rPr lang="nl-NL" sz="1000" dirty="0" smtClean="0">
                          <a:solidFill>
                            <a:schemeClr val="bg1"/>
                          </a:solidFill>
                        </a:rPr>
                        <a:t>brood</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
        <p:nvSpPr>
          <p:cNvPr id="4" name="Rechthoek 3"/>
          <p:cNvSpPr/>
          <p:nvPr/>
        </p:nvSpPr>
        <p:spPr>
          <a:xfrm>
            <a:off x="-744" y="13692"/>
            <a:ext cx="9144744" cy="40011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nl-NL" sz="20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ZUURDESEM</a:t>
            </a:r>
            <a:endParaRPr lang="nl-NL" sz="2000" b="1"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6146"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1184" y="404664"/>
            <a:ext cx="9158905" cy="421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hthoek 9"/>
          <p:cNvSpPr/>
          <p:nvPr/>
        </p:nvSpPr>
        <p:spPr>
          <a:xfrm>
            <a:off x="-744" y="4665311"/>
            <a:ext cx="9144744" cy="1015663"/>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a:endParaRPr lang="nl-NL" sz="2000" b="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algn="ctr"/>
            <a:r>
              <a:rPr lang="nl-NL" sz="20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ZUURDESEM DOOR DE OGEN VAN ONS</a:t>
            </a:r>
          </a:p>
          <a:p>
            <a:pPr algn="ctr"/>
            <a:endParaRPr lang="nl-NL" sz="2000" b="1"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71060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 5"/>
          <p:cNvGraphicFramePr>
            <a:graphicFrameLocks noGrp="1"/>
          </p:cNvGraphicFramePr>
          <p:nvPr>
            <p:extLst>
              <p:ext uri="{D42A27DB-BD31-4B8C-83A1-F6EECF244321}">
                <p14:modId xmlns:p14="http://schemas.microsoft.com/office/powerpoint/2010/main" val="3473036434"/>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1-10</a:t>
                      </a:r>
                    </a:p>
                    <a:p>
                      <a:pPr algn="ctr"/>
                      <a:r>
                        <a:rPr lang="nl-NL" sz="1000" dirty="0" smtClean="0">
                          <a:solidFill>
                            <a:schemeClr val="bg1"/>
                          </a:solidFill>
                        </a:rPr>
                        <a:t>4000</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11-13</a:t>
                      </a:r>
                    </a:p>
                    <a:p>
                      <a:pPr algn="ctr"/>
                      <a:r>
                        <a:rPr lang="nl-NL" sz="1000" dirty="0" smtClean="0">
                          <a:solidFill>
                            <a:schemeClr val="bg1"/>
                          </a:solidFill>
                        </a:rPr>
                        <a:t>teken</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14-21</a:t>
                      </a:r>
                    </a:p>
                    <a:p>
                      <a:pPr algn="ctr"/>
                      <a:r>
                        <a:rPr lang="nl-NL" sz="1000" dirty="0" smtClean="0">
                          <a:solidFill>
                            <a:schemeClr val="bg1"/>
                          </a:solidFill>
                        </a:rPr>
                        <a:t>brood</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pic>
        <p:nvPicPr>
          <p:cNvPr id="2" name="Time Lapse - Pizza dough rising.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8890"/>
          <a:stretch/>
        </p:blipFill>
        <p:spPr>
          <a:xfrm>
            <a:off x="-38100" y="-1984"/>
            <a:ext cx="9180512" cy="5667974"/>
          </a:xfrm>
          <a:prstGeom prst="rect">
            <a:avLst/>
          </a:prstGeom>
        </p:spPr>
      </p:pic>
      <p:sp>
        <p:nvSpPr>
          <p:cNvPr id="3" name="Tekstvak 2"/>
          <p:cNvSpPr txBox="1"/>
          <p:nvPr/>
        </p:nvSpPr>
        <p:spPr>
          <a:xfrm>
            <a:off x="107504" y="116632"/>
            <a:ext cx="8856984" cy="1200329"/>
          </a:xfrm>
          <a:prstGeom prst="rect">
            <a:avLst/>
          </a:prstGeom>
          <a:noFill/>
        </p:spPr>
        <p:txBody>
          <a:bodyPr wrap="square" rtlCol="0">
            <a:spAutoFit/>
          </a:bodyPr>
          <a:lstStyle/>
          <a:p>
            <a:pPr algn="ctr"/>
            <a:r>
              <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Dit is wat  de mens in  </a:t>
            </a:r>
            <a:r>
              <a:rPr lang="nl-NL" sz="24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Jesjoea’s</a:t>
            </a:r>
            <a:r>
              <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dagen </a:t>
            </a:r>
            <a:r>
              <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zag: </a:t>
            </a:r>
            <a:endPar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rPr>
              <a:t>z</a:t>
            </a:r>
            <a:r>
              <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uurdesem </a:t>
            </a:r>
            <a:r>
              <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laat het brood leven </a:t>
            </a:r>
          </a:p>
          <a:p>
            <a:pPr algn="ctr"/>
            <a:r>
              <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er wordt </a:t>
            </a:r>
            <a:r>
              <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wind/geest/</a:t>
            </a:r>
            <a:r>
              <a:rPr lang="nl-NL" sz="24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roeach</a:t>
            </a:r>
            <a:r>
              <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in geblazen.</a:t>
            </a:r>
            <a:endPar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476483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97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 5"/>
          <p:cNvGraphicFramePr>
            <a:graphicFrameLocks noGrp="1"/>
          </p:cNvGraphicFramePr>
          <p:nvPr>
            <p:extLst>
              <p:ext uri="{D42A27DB-BD31-4B8C-83A1-F6EECF244321}">
                <p14:modId xmlns:p14="http://schemas.microsoft.com/office/powerpoint/2010/main" val="1534839447"/>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1-10</a:t>
                      </a:r>
                    </a:p>
                    <a:p>
                      <a:pPr algn="ctr"/>
                      <a:r>
                        <a:rPr lang="nl-NL" sz="1000" dirty="0" smtClean="0">
                          <a:solidFill>
                            <a:schemeClr val="bg1"/>
                          </a:solidFill>
                        </a:rPr>
                        <a:t>4000</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11-13</a:t>
                      </a:r>
                    </a:p>
                    <a:p>
                      <a:pPr algn="ctr"/>
                      <a:r>
                        <a:rPr lang="nl-NL" sz="1000" dirty="0" smtClean="0">
                          <a:solidFill>
                            <a:schemeClr val="bg1"/>
                          </a:solidFill>
                        </a:rPr>
                        <a:t>teken</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14-21</a:t>
                      </a:r>
                    </a:p>
                    <a:p>
                      <a:pPr algn="ctr"/>
                      <a:r>
                        <a:rPr lang="nl-NL" sz="1000" dirty="0" smtClean="0">
                          <a:solidFill>
                            <a:schemeClr val="bg1"/>
                          </a:solidFill>
                        </a:rPr>
                        <a:t>brood</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63" y="-243408"/>
            <a:ext cx="9255126" cy="279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25" y="2204864"/>
            <a:ext cx="9418638" cy="362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06117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anim calcmode="lin" valueType="num">
                                      <p:cBhvr additive="base">
                                        <p:cTn id="13" dur="500" fill="hold"/>
                                        <p:tgtEl>
                                          <p:spTgt spid="2051"/>
                                        </p:tgtEl>
                                        <p:attrNameLst>
                                          <p:attrName>ppt_x</p:attrName>
                                        </p:attrNameLst>
                                      </p:cBhvr>
                                      <p:tavLst>
                                        <p:tav tm="0">
                                          <p:val>
                                            <p:strVal val="#ppt_x"/>
                                          </p:val>
                                        </p:tav>
                                        <p:tav tm="100000">
                                          <p:val>
                                            <p:strVal val="#ppt_x"/>
                                          </p:val>
                                        </p:tav>
                                      </p:tavLst>
                                    </p:anim>
                                    <p:anim calcmode="lin" valueType="num">
                                      <p:cBhvr additive="base">
                                        <p:cTn id="14"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 5"/>
          <p:cNvGraphicFramePr>
            <a:graphicFrameLocks noGrp="1"/>
          </p:cNvGraphicFramePr>
          <p:nvPr>
            <p:extLst>
              <p:ext uri="{D42A27DB-BD31-4B8C-83A1-F6EECF244321}">
                <p14:modId xmlns:p14="http://schemas.microsoft.com/office/powerpoint/2010/main" val="560321467"/>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1-10</a:t>
                      </a:r>
                    </a:p>
                    <a:p>
                      <a:pPr algn="ctr"/>
                      <a:r>
                        <a:rPr lang="nl-NL" sz="1000" dirty="0" smtClean="0">
                          <a:solidFill>
                            <a:schemeClr val="bg1"/>
                          </a:solidFill>
                        </a:rPr>
                        <a:t>4000</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11-13</a:t>
                      </a:r>
                    </a:p>
                    <a:p>
                      <a:pPr algn="ctr"/>
                      <a:r>
                        <a:rPr lang="nl-NL" sz="1000" dirty="0" smtClean="0">
                          <a:solidFill>
                            <a:schemeClr val="bg1"/>
                          </a:solidFill>
                        </a:rPr>
                        <a:t>teken</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14-21</a:t>
                      </a:r>
                    </a:p>
                    <a:p>
                      <a:pPr algn="ctr"/>
                      <a:r>
                        <a:rPr lang="nl-NL" sz="1000" dirty="0" smtClean="0">
                          <a:solidFill>
                            <a:schemeClr val="bg1"/>
                          </a:solidFill>
                        </a:rPr>
                        <a:t>brood</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
        <p:nvSpPr>
          <p:cNvPr id="4" name="Rechthoek 3"/>
          <p:cNvSpPr/>
          <p:nvPr/>
        </p:nvSpPr>
        <p:spPr>
          <a:xfrm>
            <a:off x="0" y="-27384"/>
            <a:ext cx="9144000" cy="2554545"/>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Deut.8:3 </a:t>
            </a:r>
          </a:p>
          <a:p>
            <a:pPr algn="ct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“Ja</a:t>
            </a:r>
            <a:r>
              <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rPr>
              <a:t>, Hij verootmoedigde u</a:t>
            </a: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p>
          <a:p>
            <a:pPr algn="ct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rPr>
              <a:t>deed u honger lijden en gaf u het manna te eten, </a:t>
            </a:r>
            <a:endPar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dat </a:t>
            </a:r>
            <a:r>
              <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rPr>
              <a:t>gij niet </a:t>
            </a:r>
            <a:r>
              <a:rPr lang="nl-NL" sz="2000" i="1" dirty="0" err="1">
                <a:solidFill>
                  <a:schemeClr val="bg1"/>
                </a:solidFill>
                <a:latin typeface="Verdana" panose="020B0604030504040204" pitchFamily="34" charset="0"/>
                <a:ea typeface="Verdana" panose="020B0604030504040204" pitchFamily="34" charset="0"/>
                <a:cs typeface="Verdana" panose="020B0604030504040204" pitchFamily="34" charset="0"/>
              </a:rPr>
              <a:t>kendet</a:t>
            </a:r>
            <a:r>
              <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rPr>
              <a:t> en dat ook uw vaderen niet gekend hadden, </a:t>
            </a:r>
            <a:endPar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om </a:t>
            </a:r>
            <a:r>
              <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rPr>
              <a:t>u te doen weten, </a:t>
            </a:r>
            <a:endPar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dat </a:t>
            </a:r>
            <a:r>
              <a:rPr lang="nl-NL" sz="2000" b="1" i="1" dirty="0">
                <a:solidFill>
                  <a:schemeClr val="bg1"/>
                </a:solidFill>
                <a:latin typeface="Verdana" panose="020B0604030504040204" pitchFamily="34" charset="0"/>
                <a:ea typeface="Verdana" panose="020B0604030504040204" pitchFamily="34" charset="0"/>
                <a:cs typeface="Verdana" panose="020B0604030504040204" pitchFamily="34" charset="0"/>
              </a:rPr>
              <a:t>de mens niet alleen van </a:t>
            </a:r>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brood leeft</a:t>
            </a:r>
            <a:r>
              <a:rPr lang="nl-NL" sz="2000" b="1" i="1" dirty="0">
                <a:solidFill>
                  <a:schemeClr val="bg1"/>
                </a:solidFill>
                <a:latin typeface="Verdana" panose="020B0604030504040204" pitchFamily="34" charset="0"/>
                <a:ea typeface="Verdana" panose="020B0604030504040204" pitchFamily="34" charset="0"/>
                <a:cs typeface="Verdana" panose="020B0604030504040204" pitchFamily="34" charset="0"/>
              </a:rPr>
              <a:t>, </a:t>
            </a:r>
            <a:endPar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maar </a:t>
            </a:r>
            <a:r>
              <a:rPr lang="nl-NL" sz="2000" b="1" i="1" dirty="0">
                <a:solidFill>
                  <a:schemeClr val="bg1"/>
                </a:solidFill>
                <a:latin typeface="Verdana" panose="020B0604030504040204" pitchFamily="34" charset="0"/>
                <a:ea typeface="Verdana" panose="020B0604030504040204" pitchFamily="34" charset="0"/>
                <a:cs typeface="Verdana" panose="020B0604030504040204" pitchFamily="34" charset="0"/>
              </a:rPr>
              <a:t>dat de mens leeft van alles </a:t>
            </a:r>
            <a:endPar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wat </a:t>
            </a:r>
            <a:r>
              <a:rPr lang="nl-NL" sz="2000" b="1" i="1" dirty="0">
                <a:solidFill>
                  <a:schemeClr val="bg1"/>
                </a:solidFill>
                <a:latin typeface="Verdana" panose="020B0604030504040204" pitchFamily="34" charset="0"/>
                <a:ea typeface="Verdana" panose="020B0604030504040204" pitchFamily="34" charset="0"/>
                <a:cs typeface="Verdana" panose="020B0604030504040204" pitchFamily="34" charset="0"/>
              </a:rPr>
              <a:t>uit de mond des </a:t>
            </a:r>
            <a:r>
              <a:rPr lang="nl-NL" sz="2000" b="1" i="1" cap="small" dirty="0">
                <a:solidFill>
                  <a:schemeClr val="bg1"/>
                </a:solidFill>
                <a:latin typeface="Verdana" panose="020B0604030504040204" pitchFamily="34" charset="0"/>
                <a:ea typeface="Verdana" panose="020B0604030504040204" pitchFamily="34" charset="0"/>
                <a:cs typeface="Verdana" panose="020B0604030504040204" pitchFamily="34" charset="0"/>
              </a:rPr>
              <a:t>Heren</a:t>
            </a:r>
            <a:r>
              <a:rPr lang="nl-NL" sz="2000" b="1" i="1" dirty="0">
                <a:solidFill>
                  <a:schemeClr val="bg1"/>
                </a:solidFill>
                <a:latin typeface="Verdana" panose="020B0604030504040204" pitchFamily="34" charset="0"/>
                <a:ea typeface="Verdana" panose="020B0604030504040204" pitchFamily="34" charset="0"/>
                <a:cs typeface="Verdana" panose="020B0604030504040204" pitchFamily="34" charset="0"/>
              </a:rPr>
              <a:t> uitgaat</a:t>
            </a:r>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nl-NL" sz="2000" b="1" i="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hthoek 6"/>
          <p:cNvSpPr/>
          <p:nvPr/>
        </p:nvSpPr>
        <p:spPr>
          <a:xfrm>
            <a:off x="-11112" y="2564904"/>
            <a:ext cx="9144000" cy="1938992"/>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Matth.4:4 </a:t>
            </a:r>
          </a:p>
          <a:p>
            <a:pPr algn="ct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sz="2000" i="1" dirty="0">
                <a:latin typeface="Verdana" panose="020B0604030504040204" pitchFamily="34" charset="0"/>
                <a:ea typeface="Verdana" panose="020B0604030504040204" pitchFamily="34" charset="0"/>
                <a:cs typeface="Verdana" panose="020B0604030504040204" pitchFamily="34" charset="0"/>
              </a:rPr>
              <a:t>Maar Hij antwoordde en </a:t>
            </a:r>
            <a:r>
              <a:rPr lang="nl-NL" sz="2000" i="1" dirty="0" err="1">
                <a:latin typeface="Verdana" panose="020B0604030504040204" pitchFamily="34" charset="0"/>
                <a:ea typeface="Verdana" panose="020B0604030504040204" pitchFamily="34" charset="0"/>
                <a:cs typeface="Verdana" panose="020B0604030504040204" pitchFamily="34" charset="0"/>
              </a:rPr>
              <a:t>zeide</a:t>
            </a:r>
            <a:r>
              <a:rPr lang="nl-NL" sz="2000" i="1" dirty="0">
                <a:latin typeface="Verdana" panose="020B0604030504040204" pitchFamily="34" charset="0"/>
                <a:ea typeface="Verdana" panose="020B0604030504040204" pitchFamily="34" charset="0"/>
                <a:cs typeface="Verdana" panose="020B0604030504040204" pitchFamily="34" charset="0"/>
              </a:rPr>
              <a:t>: </a:t>
            </a:r>
            <a:endParaRPr lang="nl-NL" sz="2000" i="1" dirty="0" smtClean="0">
              <a:latin typeface="Verdana" panose="020B0604030504040204" pitchFamily="34" charset="0"/>
              <a:ea typeface="Verdana" panose="020B0604030504040204" pitchFamily="34" charset="0"/>
              <a:cs typeface="Verdana" panose="020B0604030504040204" pitchFamily="34" charset="0"/>
            </a:endParaRPr>
          </a:p>
          <a:p>
            <a:pPr algn="ctr"/>
            <a:r>
              <a:rPr lang="nl-NL" sz="2000" i="1" dirty="0" smtClean="0">
                <a:latin typeface="Verdana" panose="020B0604030504040204" pitchFamily="34" charset="0"/>
                <a:ea typeface="Verdana" panose="020B0604030504040204" pitchFamily="34" charset="0"/>
                <a:cs typeface="Verdana" panose="020B0604030504040204" pitchFamily="34" charset="0"/>
              </a:rPr>
              <a:t>Er </a:t>
            </a:r>
            <a:r>
              <a:rPr lang="nl-NL" sz="2000" i="1" dirty="0">
                <a:latin typeface="Verdana" panose="020B0604030504040204" pitchFamily="34" charset="0"/>
                <a:ea typeface="Verdana" panose="020B0604030504040204" pitchFamily="34" charset="0"/>
                <a:cs typeface="Verdana" panose="020B0604030504040204" pitchFamily="34" charset="0"/>
              </a:rPr>
              <a:t>staat geschreven: </a:t>
            </a:r>
            <a:endParaRPr lang="nl-NL" sz="2000" i="1" dirty="0" smtClean="0">
              <a:latin typeface="Verdana" panose="020B0604030504040204" pitchFamily="34" charset="0"/>
              <a:ea typeface="Verdana" panose="020B0604030504040204" pitchFamily="34" charset="0"/>
              <a:cs typeface="Verdana" panose="020B0604030504040204" pitchFamily="34" charset="0"/>
            </a:endParaRPr>
          </a:p>
          <a:p>
            <a:pPr algn="ctr"/>
            <a:r>
              <a:rPr lang="nl-NL" sz="2000" b="1" i="1" dirty="0" smtClean="0">
                <a:latin typeface="Verdana" panose="020B0604030504040204" pitchFamily="34" charset="0"/>
                <a:ea typeface="Verdana" panose="020B0604030504040204" pitchFamily="34" charset="0"/>
                <a:cs typeface="Verdana" panose="020B0604030504040204" pitchFamily="34" charset="0"/>
              </a:rPr>
              <a:t>Niet</a:t>
            </a:r>
            <a:r>
              <a:rPr lang="nl-NL" sz="2000" b="1" i="1" dirty="0">
                <a:latin typeface="Verdana" panose="020B0604030504040204" pitchFamily="34" charset="0"/>
                <a:ea typeface="Verdana" panose="020B0604030504040204" pitchFamily="34" charset="0"/>
                <a:cs typeface="Verdana" panose="020B0604030504040204" pitchFamily="34" charset="0"/>
              </a:rPr>
              <a:t> alleen van brood zal de mens leven</a:t>
            </a:r>
            <a:r>
              <a:rPr lang="nl-NL" sz="2000" b="1" i="1" dirty="0" smtClean="0">
                <a:latin typeface="Verdana" panose="020B0604030504040204" pitchFamily="34" charset="0"/>
                <a:ea typeface="Verdana" panose="020B0604030504040204" pitchFamily="34" charset="0"/>
                <a:cs typeface="Verdana" panose="020B0604030504040204" pitchFamily="34" charset="0"/>
              </a:rPr>
              <a:t>,</a:t>
            </a:r>
          </a:p>
          <a:p>
            <a:pPr algn="ctr"/>
            <a:r>
              <a:rPr lang="nl-NL" sz="2000" b="1" i="1" dirty="0" smtClean="0">
                <a:latin typeface="Verdana" panose="020B0604030504040204" pitchFamily="34" charset="0"/>
                <a:ea typeface="Verdana" panose="020B0604030504040204" pitchFamily="34" charset="0"/>
                <a:cs typeface="Verdana" panose="020B0604030504040204" pitchFamily="34" charset="0"/>
              </a:rPr>
              <a:t> </a:t>
            </a:r>
            <a:r>
              <a:rPr lang="nl-NL" sz="2000" b="1" i="1" dirty="0">
                <a:latin typeface="Verdana" panose="020B0604030504040204" pitchFamily="34" charset="0"/>
                <a:ea typeface="Verdana" panose="020B0604030504040204" pitchFamily="34" charset="0"/>
                <a:cs typeface="Verdana" panose="020B0604030504040204" pitchFamily="34" charset="0"/>
              </a:rPr>
              <a:t>maar van alle woord, </a:t>
            </a:r>
            <a:endParaRPr lang="nl-NL" sz="2000" b="1" i="1" dirty="0" smtClean="0">
              <a:latin typeface="Verdana" panose="020B0604030504040204" pitchFamily="34" charset="0"/>
              <a:ea typeface="Verdana" panose="020B0604030504040204" pitchFamily="34" charset="0"/>
              <a:cs typeface="Verdana" panose="020B0604030504040204" pitchFamily="34" charset="0"/>
            </a:endParaRPr>
          </a:p>
          <a:p>
            <a:pPr algn="ctr"/>
            <a:r>
              <a:rPr lang="nl-NL" sz="2000" b="1" i="1" dirty="0" smtClean="0">
                <a:latin typeface="Verdana" panose="020B0604030504040204" pitchFamily="34" charset="0"/>
                <a:ea typeface="Verdana" panose="020B0604030504040204" pitchFamily="34" charset="0"/>
                <a:cs typeface="Verdana" panose="020B0604030504040204" pitchFamily="34" charset="0"/>
              </a:rPr>
              <a:t>dat </a:t>
            </a:r>
            <a:r>
              <a:rPr lang="nl-NL" sz="2000" b="1" i="1" dirty="0">
                <a:latin typeface="Verdana" panose="020B0604030504040204" pitchFamily="34" charset="0"/>
                <a:ea typeface="Verdana" panose="020B0604030504040204" pitchFamily="34" charset="0"/>
                <a:cs typeface="Verdana" panose="020B0604030504040204" pitchFamily="34" charset="0"/>
              </a:rPr>
              <a:t>uit de mond Gods uitgaat.</a:t>
            </a:r>
            <a:endParaRPr lang="nl-NL" sz="2000" b="1" i="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Rechthoek 4"/>
          <p:cNvSpPr/>
          <p:nvPr/>
        </p:nvSpPr>
        <p:spPr>
          <a:xfrm>
            <a:off x="-11112" y="4543102"/>
            <a:ext cx="9144000" cy="1015663"/>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Pirke</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Avot</a:t>
            </a:r>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3:17 (</a:t>
            </a:r>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Misjna</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 </a:t>
            </a:r>
          </a:p>
          <a:p>
            <a:pPr algn="ct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Zonder</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brood</a:t>
            </a:r>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letterlijk</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meel</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is </a:t>
            </a:r>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er</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geen</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Torah, </a:t>
            </a:r>
          </a:p>
          <a:p>
            <a:pPr algn="ctr"/>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zonder</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Torah is </a:t>
            </a:r>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er</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geen</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brood.</a:t>
            </a:r>
            <a:endPar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616155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 5"/>
          <p:cNvGraphicFramePr>
            <a:graphicFrameLocks noGrp="1"/>
          </p:cNvGraphicFramePr>
          <p:nvPr>
            <p:extLst>
              <p:ext uri="{D42A27DB-BD31-4B8C-83A1-F6EECF244321}">
                <p14:modId xmlns:p14="http://schemas.microsoft.com/office/powerpoint/2010/main" val="258827949"/>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1-10</a:t>
                      </a:r>
                    </a:p>
                    <a:p>
                      <a:pPr algn="ctr"/>
                      <a:r>
                        <a:rPr lang="nl-NL" sz="1000" dirty="0" smtClean="0">
                          <a:solidFill>
                            <a:schemeClr val="bg1"/>
                          </a:solidFill>
                        </a:rPr>
                        <a:t>4000</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11-13</a:t>
                      </a:r>
                    </a:p>
                    <a:p>
                      <a:pPr algn="ctr"/>
                      <a:r>
                        <a:rPr lang="nl-NL" sz="1000" dirty="0" smtClean="0">
                          <a:solidFill>
                            <a:schemeClr val="bg1"/>
                          </a:solidFill>
                        </a:rPr>
                        <a:t>teken</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14-21</a:t>
                      </a:r>
                    </a:p>
                    <a:p>
                      <a:pPr algn="ctr"/>
                      <a:r>
                        <a:rPr lang="nl-NL" sz="1000" dirty="0" smtClean="0">
                          <a:solidFill>
                            <a:schemeClr val="bg1"/>
                          </a:solidFill>
                        </a:rPr>
                        <a:t>brood</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
        <p:nvSpPr>
          <p:cNvPr id="5" name="Rechthoek 4"/>
          <p:cNvSpPr/>
          <p:nvPr/>
        </p:nvSpPr>
        <p:spPr>
          <a:xfrm>
            <a:off x="-11112" y="4051671"/>
            <a:ext cx="9144000" cy="1656000"/>
          </a:xfrm>
          <a:prstGeom prst="rect">
            <a:avLst/>
          </a:prstGeom>
          <a:solidFill>
            <a:schemeClr val="tx1"/>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r>
              <a:rPr lang="en-US" sz="6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Torah is het brood</a:t>
            </a:r>
            <a:endParaRPr lang="nl-NL" sz="6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8" name="Picture 2" descr="http://torahclub.ffoz.org/torah-portions/assets/torah-portions-site-577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9144000" cy="4043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6268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noChangeAspect="1"/>
          </p:cNvSpPr>
          <p:nvPr>
            <p:ph idx="1"/>
          </p:nvPr>
        </p:nvSpPr>
        <p:spPr>
          <a:xfrm>
            <a:off x="84058" y="68070"/>
            <a:ext cx="2196000" cy="1440000"/>
          </a:xfrm>
          <a:solidFill>
            <a:srgbClr val="37441C"/>
          </a:solidFill>
        </p:spPr>
        <p:txBody>
          <a:bodyPr rIns="0"/>
          <a:lstStyle/>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H.1</a:t>
            </a:r>
          </a:p>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Johannes de Doper</a:t>
            </a:r>
          </a:p>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a:t>
            </a: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doop en de verzoeking in de </a:t>
            </a: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woestijn</a:t>
            </a:r>
          </a:p>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Jesjoea </a:t>
            </a: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naar Galilea – De roeping der eerste </a:t>
            </a: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discipelen</a:t>
            </a:r>
          </a:p>
          <a:p>
            <a:pPr marL="0" indent="0">
              <a:buNone/>
            </a:pP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In de synagoge te </a:t>
            </a:r>
            <a:r>
              <a:rPr lang="nl-NL" sz="800" i="1" dirty="0" err="1">
                <a:solidFill>
                  <a:schemeClr val="bg1"/>
                </a:solidFill>
                <a:latin typeface="Verdana" panose="020B0604030504040204" pitchFamily="34" charset="0"/>
                <a:ea typeface="Verdana" panose="020B0604030504040204" pitchFamily="34" charset="0"/>
                <a:cs typeface="Verdana" panose="020B0604030504040204" pitchFamily="34" charset="0"/>
              </a:rPr>
              <a:t>Kafarnaüm</a:t>
            </a:r>
            <a:endPar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In het huis van Petrus</a:t>
            </a:r>
          </a:p>
          <a:p>
            <a:pPr marL="0" indent="0">
              <a:buNone/>
            </a:pP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De genezing van een melaatse</a:t>
            </a:r>
          </a:p>
          <a:p>
            <a:pPr marL="0" indent="0">
              <a:buNone/>
            </a:pPr>
            <a:endPar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800" dirty="0"/>
          </a:p>
        </p:txBody>
      </p:sp>
      <p:sp>
        <p:nvSpPr>
          <p:cNvPr id="4" name="Tijdelijke aanduiding voor inhoud 2"/>
          <p:cNvSpPr txBox="1">
            <a:spLocks/>
          </p:cNvSpPr>
          <p:nvPr/>
        </p:nvSpPr>
        <p:spPr>
          <a:xfrm>
            <a:off x="2349396" y="68070"/>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H.2</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Genezing van een verlamde</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roeping van Levi</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vasten</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Aren plukken op de Sabbat</a:t>
            </a:r>
          </a:p>
          <a:p>
            <a:pPr marL="0" indent="0">
              <a:buFont typeface="Arial" panose="020B0604020202020204" pitchFamily="34" charset="0"/>
              <a:buNone/>
            </a:pPr>
            <a:endPar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b="1" dirty="0">
              <a:solidFill>
                <a:prstClr val="black"/>
              </a:solidFill>
            </a:endParaRPr>
          </a:p>
        </p:txBody>
      </p:sp>
      <p:sp>
        <p:nvSpPr>
          <p:cNvPr id="5" name="Tijdelijke aanduiding voor inhoud 2"/>
          <p:cNvSpPr txBox="1">
            <a:spLocks/>
          </p:cNvSpPr>
          <p:nvPr/>
        </p:nvSpPr>
        <p:spPr>
          <a:xfrm>
            <a:off x="4617628" y="68374"/>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H.3</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Een genezing op de Sabbat</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de onreine geesten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twaalf apostelen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Beëlzebul</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zijn verwanten</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6" name="Tijdelijke aanduiding voor inhoud 2"/>
          <p:cNvSpPr txBox="1">
            <a:spLocks/>
          </p:cNvSpPr>
          <p:nvPr/>
        </p:nvSpPr>
        <p:spPr>
          <a:xfrm>
            <a:off x="84058" y="1580246"/>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H.5</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de bezetene</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dochtertje van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Jaïrus</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7" name="Tijdelijke aanduiding voor inhoud 2"/>
          <p:cNvSpPr txBox="1">
            <a:spLocks/>
          </p:cNvSpPr>
          <p:nvPr/>
        </p:nvSpPr>
        <p:spPr>
          <a:xfrm>
            <a:off x="2349396" y="1580246"/>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H.6</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verwerping te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Nazaret</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uitzending van de discipelen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dood van Johannes de Doper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terugkeer van de apostelen en de wonderbare spijziging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gaande over het meer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Genezing in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Genesaret</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8" name="Tijdelijke aanduiding voor inhoud 2"/>
          <p:cNvSpPr txBox="1">
            <a:spLocks/>
          </p:cNvSpPr>
          <p:nvPr/>
        </p:nvSpPr>
        <p:spPr>
          <a:xfrm>
            <a:off x="4617628" y="1580398"/>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H.7</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Twistgesprekken met de Farizeeën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Syrofenicische</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 vrouw</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de doofstomme</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9" name="Tijdelijke aanduiding voor inhoud 2"/>
          <p:cNvSpPr txBox="1">
            <a:spLocks/>
          </p:cNvSpPr>
          <p:nvPr/>
        </p:nvSpPr>
        <p:spPr>
          <a:xfrm>
            <a:off x="87216" y="3092414"/>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H.9</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verheerlijking op de berg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een bezeten knaap</a:t>
            </a:r>
          </a:p>
          <a:p>
            <a:pPr marL="0" indent="0">
              <a:buFont typeface="Arial" panose="020B0604020202020204" pitchFamily="34" charset="0"/>
              <a:buNone/>
            </a:pP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2</a:t>
            </a:r>
            <a:r>
              <a:rPr lang="nl-NL" sz="800" i="1" baseline="30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 </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en strijd om de voorrang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Verleiding tot zonde</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0" name="Tijdelijke aanduiding voor inhoud 2"/>
          <p:cNvSpPr txBox="1">
            <a:spLocks/>
          </p:cNvSpPr>
          <p:nvPr/>
        </p:nvSpPr>
        <p:spPr>
          <a:xfrm>
            <a:off x="2352554" y="3092414"/>
            <a:ext cx="2196000" cy="1440000"/>
          </a:xfrm>
          <a:prstGeom prst="rect">
            <a:avLst/>
          </a:prstGeom>
          <a:solidFill>
            <a:srgbClr val="2217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H.10</a:t>
            </a:r>
          </a:p>
          <a:p>
            <a:pPr marL="0" indent="0">
              <a:buFont typeface="Arial" panose="020B0604020202020204" pitchFamily="34" charset="0"/>
              <a:buNone/>
            </a:pPr>
            <a:r>
              <a:rPr lang="nl-NL" sz="800" i="1" dirty="0">
                <a:solidFill>
                  <a:prstClr val="white"/>
                </a:solidFill>
                <a:latin typeface="Verdana" panose="020B0604030504040204" pitchFamily="34" charset="0"/>
                <a:ea typeface="Verdana" panose="020B0604030504040204" pitchFamily="34" charset="0"/>
                <a:cs typeface="Verdana" panose="020B0604030504040204" pitchFamily="34" charset="0"/>
              </a:rPr>
              <a:t>G</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esprekken op de reis naar Jeruzalem</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zegent de kinderen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rijke jongeling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loon voor het volgen van Jesjoea</a:t>
            </a:r>
          </a:p>
          <a:p>
            <a:pPr marL="0" indent="0">
              <a:buFont typeface="Arial" panose="020B0604020202020204" pitchFamily="34" charset="0"/>
              <a:buNone/>
            </a:pP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3</a:t>
            </a:r>
            <a:r>
              <a:rPr lang="nl-NL" sz="800" i="1" baseline="30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Niet heersen maar dienen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Bartimeüs</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1" name="Tijdelijke aanduiding voor inhoud 2"/>
          <p:cNvSpPr txBox="1">
            <a:spLocks/>
          </p:cNvSpPr>
          <p:nvPr/>
        </p:nvSpPr>
        <p:spPr>
          <a:xfrm>
            <a:off x="4620786" y="309241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H.11</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intocht in Jeruzalem</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reiniging van de tempel en de verdorde vijgenboom</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naar Jezus’ bevoegdheid</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2" name="Tijdelijke aanduiding voor inhoud 2"/>
          <p:cNvSpPr txBox="1">
            <a:spLocks/>
          </p:cNvSpPr>
          <p:nvPr/>
        </p:nvSpPr>
        <p:spPr>
          <a:xfrm>
            <a:off x="6885900" y="68222"/>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H.4</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zaaier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lamp</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 is van het zaad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storm op het meer</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3" name="Tijdelijke aanduiding voor inhoud 2"/>
          <p:cNvSpPr txBox="1">
            <a:spLocks/>
          </p:cNvSpPr>
          <p:nvPr/>
        </p:nvSpPr>
        <p:spPr>
          <a:xfrm>
            <a:off x="6885900" y="1580246"/>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H.8</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tweede wonderbare spijziging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om een teken en het zuurdesem van de Farizeeën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blinde te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Betsaïda</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belijdenis van Petrus en </a:t>
            </a:r>
          </a:p>
          <a:p>
            <a:pPr marL="0" indent="0">
              <a:buFont typeface="Arial" panose="020B0604020202020204" pitchFamily="34" charset="0"/>
              <a:buNone/>
            </a:pP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1</a:t>
            </a:r>
            <a:r>
              <a:rPr lang="nl-NL" sz="800" i="1" baseline="30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4" name="Tijdelijke aanduiding voor inhoud 2"/>
          <p:cNvSpPr txBox="1">
            <a:spLocks/>
          </p:cNvSpPr>
          <p:nvPr/>
        </p:nvSpPr>
        <p:spPr>
          <a:xfrm>
            <a:off x="6889058" y="309241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H.12</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onrechtvaardige pachters</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recht van de Keizer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naar de opstanding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grote gebod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Davids </a:t>
            </a:r>
            <a:r>
              <a:rPr lang="nl-NL" sz="800" i="1" dirty="0">
                <a:solidFill>
                  <a:prstClr val="white"/>
                </a:solidFill>
                <a:latin typeface="Verdana" panose="020B0604030504040204" pitchFamily="34" charset="0"/>
                <a:ea typeface="Verdana" panose="020B0604030504040204" pitchFamily="34" charset="0"/>
                <a:cs typeface="Verdana" panose="020B0604030504040204" pitchFamily="34" charset="0"/>
              </a:rPr>
              <a:t>Z</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oon en Heer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Waarschuwing tegen de </a:t>
            </a:r>
            <a:r>
              <a:rPr lang="nl-NL" sz="800" i="1" dirty="0">
                <a:solidFill>
                  <a:prstClr val="white"/>
                </a:solidFill>
                <a:latin typeface="Verdana" panose="020B0604030504040204" pitchFamily="34" charset="0"/>
                <a:ea typeface="Verdana" panose="020B0604030504040204" pitchFamily="34" charset="0"/>
                <a:cs typeface="Verdana" panose="020B0604030504040204" pitchFamily="34" charset="0"/>
              </a:rPr>
              <a:t>S</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chriftgeleerden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penninkske</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 van de weduwe</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5" name="Tijdelijke aanduiding voor inhoud 2"/>
          <p:cNvSpPr txBox="1">
            <a:spLocks/>
          </p:cNvSpPr>
          <p:nvPr/>
        </p:nvSpPr>
        <p:spPr>
          <a:xfrm>
            <a:off x="84058" y="460473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H.13</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Rede over de laatste dingen</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6" name="Tijdelijke aanduiding voor inhoud 2"/>
          <p:cNvSpPr txBox="1">
            <a:spLocks/>
          </p:cNvSpPr>
          <p:nvPr/>
        </p:nvSpPr>
        <p:spPr>
          <a:xfrm>
            <a:off x="2349396" y="460473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H.14</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Zalving en het verraad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voorbereiding van de paasmaaltijd De instelling van het Avondmaal</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verloochening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voorzegd</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Gethsemane</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gevangenneming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Voor de Raad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door Petrus verloochend</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7" name="Tijdelijke aanduiding voor inhoud 2"/>
          <p:cNvSpPr txBox="1">
            <a:spLocks/>
          </p:cNvSpPr>
          <p:nvPr/>
        </p:nvSpPr>
        <p:spPr>
          <a:xfrm>
            <a:off x="4617628" y="460473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H.15</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voor Pilatus</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Barabbas</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bespotting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kruisiging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sterven van Jesjoea</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begrafenis</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8" name="Tijdelijke aanduiding voor inhoud 2"/>
          <p:cNvSpPr txBox="1">
            <a:spLocks/>
          </p:cNvSpPr>
          <p:nvPr/>
        </p:nvSpPr>
        <p:spPr>
          <a:xfrm>
            <a:off x="6885900" y="4604734"/>
            <a:ext cx="2196000" cy="1440000"/>
          </a:xfrm>
          <a:prstGeom prst="rect">
            <a:avLst/>
          </a:prstGeom>
          <a:solidFill>
            <a:schemeClr val="tx2">
              <a:lumMod val="50000"/>
            </a:schemeClr>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H.16</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opstanding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Verschijningen van Jesjoea</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20" name="Tijdelijke aanduiding voor inhoud 2"/>
          <p:cNvSpPr txBox="1">
            <a:spLocks/>
          </p:cNvSpPr>
          <p:nvPr/>
        </p:nvSpPr>
        <p:spPr>
          <a:xfrm>
            <a:off x="3203848" y="1196752"/>
            <a:ext cx="5719314" cy="3793138"/>
          </a:xfrm>
          <a:prstGeom prst="rect">
            <a:avLst/>
          </a:prstGeom>
          <a:solidFill>
            <a:srgbClr val="37441C"/>
          </a:solidFill>
          <a:ln w="76200">
            <a:solidFill>
              <a:schemeClr val="bg1"/>
            </a:solidFill>
          </a:ln>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H.3</a:t>
            </a:r>
          </a:p>
          <a:p>
            <a:pPr marL="0" indent="0">
              <a:buNone/>
            </a:pP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Een genezing op de Sabbat</a:t>
            </a:r>
          </a:p>
          <a:p>
            <a:pPr marL="0" indent="0">
              <a:buNone/>
            </a:pP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Jesjoea en de onreine geesten</a:t>
            </a:r>
          </a:p>
          <a:p>
            <a:pPr marL="0" indent="0">
              <a:buNone/>
            </a:pP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De twaalf apostelen</a:t>
            </a:r>
          </a:p>
          <a:p>
            <a:pPr marL="0" indent="0">
              <a:buNone/>
            </a:pP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Jesjoea en Beëlzebul</a:t>
            </a:r>
          </a:p>
          <a:p>
            <a:pPr marL="0" indent="0">
              <a:buNone/>
            </a:pP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Jesjoea en zijn verwanten</a:t>
            </a:r>
          </a:p>
          <a:p>
            <a:pPr marL="0" indent="0">
              <a:buFont typeface="Arial" panose="020B0604020202020204" pitchFamily="34" charset="0"/>
              <a:buNone/>
            </a:pPr>
            <a:endParaRPr lang="nl-NL" sz="20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20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2000" b="1" dirty="0">
              <a:solidFill>
                <a:prstClr val="black"/>
              </a:solidFill>
            </a:endParaRPr>
          </a:p>
        </p:txBody>
      </p:sp>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61" y="6020197"/>
            <a:ext cx="9175750"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59051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 5"/>
          <p:cNvGraphicFramePr>
            <a:graphicFrameLocks noGrp="1"/>
          </p:cNvGraphicFramePr>
          <p:nvPr>
            <p:extLst>
              <p:ext uri="{D42A27DB-BD31-4B8C-83A1-F6EECF244321}">
                <p14:modId xmlns:p14="http://schemas.microsoft.com/office/powerpoint/2010/main" val="2453296138"/>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1-10</a:t>
                      </a:r>
                    </a:p>
                    <a:p>
                      <a:pPr algn="ctr"/>
                      <a:r>
                        <a:rPr lang="nl-NL" sz="1000" dirty="0" smtClean="0">
                          <a:solidFill>
                            <a:schemeClr val="bg1"/>
                          </a:solidFill>
                        </a:rPr>
                        <a:t>4000</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11-13</a:t>
                      </a:r>
                    </a:p>
                    <a:p>
                      <a:pPr algn="ctr"/>
                      <a:r>
                        <a:rPr lang="nl-NL" sz="1000" dirty="0" smtClean="0">
                          <a:solidFill>
                            <a:schemeClr val="bg1"/>
                          </a:solidFill>
                        </a:rPr>
                        <a:t>teken</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14-21</a:t>
                      </a:r>
                    </a:p>
                    <a:p>
                      <a:pPr algn="ctr"/>
                      <a:r>
                        <a:rPr lang="nl-NL" sz="1000" dirty="0" smtClean="0">
                          <a:solidFill>
                            <a:schemeClr val="bg1"/>
                          </a:solidFill>
                        </a:rPr>
                        <a:t>brood</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
        <p:nvSpPr>
          <p:cNvPr id="4" name="Rechthoek 3"/>
          <p:cNvSpPr/>
          <p:nvPr/>
        </p:nvSpPr>
        <p:spPr>
          <a:xfrm>
            <a:off x="0" y="-27384"/>
            <a:ext cx="9144000" cy="1323439"/>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Joh.6:33 </a:t>
            </a:r>
          </a:p>
          <a:p>
            <a:pPr algn="ct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sz="2000" dirty="0">
                <a:latin typeface="Verdana" panose="020B0604030504040204" pitchFamily="34" charset="0"/>
                <a:ea typeface="Verdana" panose="020B0604030504040204" pitchFamily="34" charset="0"/>
                <a:cs typeface="Verdana" panose="020B0604030504040204" pitchFamily="34" charset="0"/>
              </a:rPr>
              <a:t>want dát is het brood Gods, </a:t>
            </a:r>
            <a:endParaRPr lang="nl-NL" sz="2000" dirty="0" smtClean="0">
              <a:latin typeface="Verdana" panose="020B0604030504040204" pitchFamily="34" charset="0"/>
              <a:ea typeface="Verdana" panose="020B0604030504040204" pitchFamily="34" charset="0"/>
              <a:cs typeface="Verdana" panose="020B0604030504040204" pitchFamily="34" charset="0"/>
            </a:endParaRPr>
          </a:p>
          <a:p>
            <a:pPr algn="ctr"/>
            <a:r>
              <a:rPr lang="nl-NL" sz="2000" dirty="0" smtClean="0">
                <a:latin typeface="Verdana" panose="020B0604030504040204" pitchFamily="34" charset="0"/>
                <a:ea typeface="Verdana" panose="020B0604030504040204" pitchFamily="34" charset="0"/>
                <a:cs typeface="Verdana" panose="020B0604030504040204" pitchFamily="34" charset="0"/>
              </a:rPr>
              <a:t>dat </a:t>
            </a:r>
            <a:r>
              <a:rPr lang="nl-NL" sz="2000" dirty="0">
                <a:latin typeface="Verdana" panose="020B0604030504040204" pitchFamily="34" charset="0"/>
                <a:ea typeface="Verdana" panose="020B0604030504040204" pitchFamily="34" charset="0"/>
                <a:cs typeface="Verdana" panose="020B0604030504040204" pitchFamily="34" charset="0"/>
              </a:rPr>
              <a:t>uit de hemel nederdaalt </a:t>
            </a:r>
            <a:endParaRPr lang="nl-NL" sz="2000" dirty="0" smtClean="0">
              <a:latin typeface="Verdana" panose="020B0604030504040204" pitchFamily="34" charset="0"/>
              <a:ea typeface="Verdana" panose="020B0604030504040204" pitchFamily="34" charset="0"/>
              <a:cs typeface="Verdana" panose="020B0604030504040204" pitchFamily="34" charset="0"/>
            </a:endParaRPr>
          </a:p>
          <a:p>
            <a:pPr algn="ctr"/>
            <a:r>
              <a:rPr lang="nl-NL" sz="2000" dirty="0" smtClean="0">
                <a:latin typeface="Verdana" panose="020B0604030504040204" pitchFamily="34" charset="0"/>
                <a:ea typeface="Verdana" panose="020B0604030504040204" pitchFamily="34" charset="0"/>
                <a:cs typeface="Verdana" panose="020B0604030504040204" pitchFamily="34" charset="0"/>
              </a:rPr>
              <a:t>en </a:t>
            </a:r>
            <a:r>
              <a:rPr lang="nl-NL" sz="2000" dirty="0">
                <a:latin typeface="Verdana" panose="020B0604030504040204" pitchFamily="34" charset="0"/>
                <a:ea typeface="Verdana" panose="020B0604030504040204" pitchFamily="34" charset="0"/>
                <a:cs typeface="Verdana" panose="020B0604030504040204" pitchFamily="34" charset="0"/>
              </a:rPr>
              <a:t>aan de wereld het leven </a:t>
            </a:r>
            <a:r>
              <a:rPr lang="nl-NL" sz="2000" dirty="0" smtClean="0">
                <a:latin typeface="Verdana" panose="020B0604030504040204" pitchFamily="34" charset="0"/>
                <a:ea typeface="Verdana" panose="020B0604030504040204" pitchFamily="34" charset="0"/>
                <a:cs typeface="Verdana" panose="020B0604030504040204" pitchFamily="34" charset="0"/>
              </a:rPr>
              <a:t>geeft</a:t>
            </a:r>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nl-NL" sz="2000" b="1" i="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hthoek 6"/>
          <p:cNvSpPr/>
          <p:nvPr/>
        </p:nvSpPr>
        <p:spPr>
          <a:xfrm>
            <a:off x="-11112" y="1340768"/>
            <a:ext cx="4572000" cy="2554545"/>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TORAH</a:t>
            </a: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p>
          <a:p>
            <a:pPr algn="ct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Ex.32:16</a:t>
            </a:r>
          </a:p>
          <a:p>
            <a:pPr algn="ctr"/>
            <a:r>
              <a:rPr lang="nl-NL" sz="2000" i="1" dirty="0">
                <a:latin typeface="Verdana" panose="020B0604030504040204" pitchFamily="34" charset="0"/>
                <a:ea typeface="Verdana" panose="020B0604030504040204" pitchFamily="34" charset="0"/>
                <a:cs typeface="Verdana" panose="020B0604030504040204" pitchFamily="34" charset="0"/>
              </a:rPr>
              <a:t>De tafelen waren het werk Gods en het schrift </a:t>
            </a:r>
            <a:endParaRPr lang="nl-NL" sz="2000" i="1" dirty="0" smtClean="0">
              <a:latin typeface="Verdana" panose="020B0604030504040204" pitchFamily="34" charset="0"/>
              <a:ea typeface="Verdana" panose="020B0604030504040204" pitchFamily="34" charset="0"/>
              <a:cs typeface="Verdana" panose="020B0604030504040204" pitchFamily="34" charset="0"/>
            </a:endParaRPr>
          </a:p>
          <a:p>
            <a:pPr algn="ctr"/>
            <a:r>
              <a:rPr lang="nl-NL" sz="2000" i="1" dirty="0" smtClean="0">
                <a:latin typeface="Verdana" panose="020B0604030504040204" pitchFamily="34" charset="0"/>
                <a:ea typeface="Verdana" panose="020B0604030504040204" pitchFamily="34" charset="0"/>
                <a:cs typeface="Verdana" panose="020B0604030504040204" pitchFamily="34" charset="0"/>
              </a:rPr>
              <a:t>was </a:t>
            </a:r>
            <a:r>
              <a:rPr lang="nl-NL" sz="2000" i="1" dirty="0">
                <a:latin typeface="Verdana" panose="020B0604030504040204" pitchFamily="34" charset="0"/>
                <a:ea typeface="Verdana" panose="020B0604030504040204" pitchFamily="34" charset="0"/>
                <a:cs typeface="Verdana" panose="020B0604030504040204" pitchFamily="34" charset="0"/>
              </a:rPr>
              <a:t>het schrift Gods, </a:t>
            </a:r>
            <a:endParaRPr lang="nl-NL" sz="2000" i="1" dirty="0" smtClean="0">
              <a:latin typeface="Verdana" panose="020B0604030504040204" pitchFamily="34" charset="0"/>
              <a:ea typeface="Verdana" panose="020B0604030504040204" pitchFamily="34" charset="0"/>
              <a:cs typeface="Verdana" panose="020B0604030504040204" pitchFamily="34" charset="0"/>
            </a:endParaRPr>
          </a:p>
          <a:p>
            <a:pPr algn="ctr"/>
            <a:r>
              <a:rPr lang="nl-NL" sz="2000" i="1" dirty="0" smtClean="0">
                <a:latin typeface="Verdana" panose="020B0604030504040204" pitchFamily="34" charset="0"/>
                <a:ea typeface="Verdana" panose="020B0604030504040204" pitchFamily="34" charset="0"/>
                <a:cs typeface="Verdana" panose="020B0604030504040204" pitchFamily="34" charset="0"/>
              </a:rPr>
              <a:t>op </a:t>
            </a:r>
            <a:r>
              <a:rPr lang="nl-NL" sz="2000" i="1" dirty="0">
                <a:latin typeface="Verdana" panose="020B0604030504040204" pitchFamily="34" charset="0"/>
                <a:ea typeface="Verdana" panose="020B0604030504040204" pitchFamily="34" charset="0"/>
                <a:cs typeface="Verdana" panose="020B0604030504040204" pitchFamily="34" charset="0"/>
              </a:rPr>
              <a:t>de </a:t>
            </a:r>
            <a:r>
              <a:rPr lang="nl-NL" sz="2000" i="1" dirty="0" smtClean="0">
                <a:latin typeface="Verdana" panose="020B0604030504040204" pitchFamily="34" charset="0"/>
                <a:ea typeface="Verdana" panose="020B0604030504040204" pitchFamily="34" charset="0"/>
                <a:cs typeface="Verdana" panose="020B0604030504040204" pitchFamily="34" charset="0"/>
              </a:rPr>
              <a:t>tafelen gegrift.</a:t>
            </a:r>
          </a:p>
          <a:p>
            <a:pPr algn="ctr"/>
            <a:endParaRPr lang="nl-NL" sz="2000" b="1"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endParaRPr lang="nl-NL" sz="2000" b="1" i="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Rechthoek 4"/>
          <p:cNvSpPr/>
          <p:nvPr/>
        </p:nvSpPr>
        <p:spPr>
          <a:xfrm>
            <a:off x="-11112" y="3933056"/>
            <a:ext cx="9144000" cy="176400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Jac.1:25</a:t>
            </a:r>
          </a:p>
          <a:p>
            <a:pPr algn="ct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sz="2000" dirty="0" smtClean="0">
                <a:latin typeface="Verdana" panose="020B0604030504040204" pitchFamily="34" charset="0"/>
                <a:ea typeface="Verdana" panose="020B0604030504040204" pitchFamily="34" charset="0"/>
                <a:cs typeface="Verdana" panose="020B0604030504040204" pitchFamily="34" charset="0"/>
              </a:rPr>
              <a:t>Maar </a:t>
            </a:r>
            <a:r>
              <a:rPr lang="nl-NL" sz="2000" dirty="0">
                <a:latin typeface="Verdana" panose="020B0604030504040204" pitchFamily="34" charset="0"/>
                <a:ea typeface="Verdana" panose="020B0604030504040204" pitchFamily="34" charset="0"/>
                <a:cs typeface="Verdana" panose="020B0604030504040204" pitchFamily="34" charset="0"/>
              </a:rPr>
              <a:t>wie zich verdiept in de volmaakte wet, </a:t>
            </a:r>
            <a:endParaRPr lang="nl-NL" sz="2000" dirty="0" smtClean="0">
              <a:latin typeface="Verdana" panose="020B0604030504040204" pitchFamily="34" charset="0"/>
              <a:ea typeface="Verdana" panose="020B0604030504040204" pitchFamily="34" charset="0"/>
              <a:cs typeface="Verdana" panose="020B0604030504040204" pitchFamily="34" charset="0"/>
            </a:endParaRPr>
          </a:p>
          <a:p>
            <a:pPr algn="ctr"/>
            <a:r>
              <a:rPr lang="nl-NL" sz="2000" dirty="0" smtClean="0">
                <a:latin typeface="Verdana" panose="020B0604030504040204" pitchFamily="34" charset="0"/>
                <a:ea typeface="Verdana" panose="020B0604030504040204" pitchFamily="34" charset="0"/>
                <a:cs typeface="Verdana" panose="020B0604030504040204" pitchFamily="34" charset="0"/>
              </a:rPr>
              <a:t>die </a:t>
            </a:r>
            <a:r>
              <a:rPr lang="nl-NL" sz="2000" dirty="0">
                <a:latin typeface="Verdana" panose="020B0604030504040204" pitchFamily="34" charset="0"/>
                <a:ea typeface="Verdana" panose="020B0604030504040204" pitchFamily="34" charset="0"/>
                <a:cs typeface="Verdana" panose="020B0604030504040204" pitchFamily="34" charset="0"/>
              </a:rPr>
              <a:t>der vrijheid, en daarbij blijft, </a:t>
            </a:r>
            <a:endParaRPr lang="nl-NL" sz="2000" dirty="0" smtClean="0">
              <a:latin typeface="Verdana" panose="020B0604030504040204" pitchFamily="34" charset="0"/>
              <a:ea typeface="Verdana" panose="020B0604030504040204" pitchFamily="34" charset="0"/>
              <a:cs typeface="Verdana" panose="020B0604030504040204" pitchFamily="34" charset="0"/>
            </a:endParaRPr>
          </a:p>
          <a:p>
            <a:pPr algn="ctr"/>
            <a:r>
              <a:rPr lang="nl-NL" sz="2000" dirty="0" smtClean="0">
                <a:latin typeface="Verdana" panose="020B0604030504040204" pitchFamily="34" charset="0"/>
                <a:ea typeface="Verdana" panose="020B0604030504040204" pitchFamily="34" charset="0"/>
                <a:cs typeface="Verdana" panose="020B0604030504040204" pitchFamily="34" charset="0"/>
              </a:rPr>
              <a:t>niet </a:t>
            </a:r>
            <a:r>
              <a:rPr lang="nl-NL" sz="2000" dirty="0">
                <a:latin typeface="Verdana" panose="020B0604030504040204" pitchFamily="34" charset="0"/>
                <a:ea typeface="Verdana" panose="020B0604030504040204" pitchFamily="34" charset="0"/>
                <a:cs typeface="Verdana" panose="020B0604030504040204" pitchFamily="34" charset="0"/>
              </a:rPr>
              <a:t>als een vergeetachtige hoorder, </a:t>
            </a:r>
            <a:endParaRPr lang="nl-NL" sz="2000" dirty="0" smtClean="0">
              <a:latin typeface="Verdana" panose="020B0604030504040204" pitchFamily="34" charset="0"/>
              <a:ea typeface="Verdana" panose="020B0604030504040204" pitchFamily="34" charset="0"/>
              <a:cs typeface="Verdana" panose="020B0604030504040204" pitchFamily="34" charset="0"/>
            </a:endParaRPr>
          </a:p>
          <a:p>
            <a:pPr algn="ctr"/>
            <a:r>
              <a:rPr lang="nl-NL" sz="2000" dirty="0" smtClean="0">
                <a:latin typeface="Verdana" panose="020B0604030504040204" pitchFamily="34" charset="0"/>
                <a:ea typeface="Verdana" panose="020B0604030504040204" pitchFamily="34" charset="0"/>
                <a:cs typeface="Verdana" panose="020B0604030504040204" pitchFamily="34" charset="0"/>
              </a:rPr>
              <a:t>doch </a:t>
            </a:r>
            <a:r>
              <a:rPr lang="nl-NL" sz="2000" dirty="0">
                <a:latin typeface="Verdana" panose="020B0604030504040204" pitchFamily="34" charset="0"/>
                <a:ea typeface="Verdana" panose="020B0604030504040204" pitchFamily="34" charset="0"/>
                <a:cs typeface="Verdana" panose="020B0604030504040204" pitchFamily="34" charset="0"/>
              </a:rPr>
              <a:t>als een werkelijk dader, die zal zalig zijn in zijn doen</a:t>
            </a:r>
            <a:r>
              <a:rPr lang="nl-NL" sz="2000" dirty="0" smtClean="0">
                <a:latin typeface="Verdana" panose="020B0604030504040204" pitchFamily="34" charset="0"/>
                <a:ea typeface="Verdana" panose="020B0604030504040204" pitchFamily="34" charset="0"/>
                <a:cs typeface="Verdana" panose="020B0604030504040204" pitchFamily="34" charset="0"/>
              </a:rPr>
              <a:t>.”</a:t>
            </a:r>
            <a:endPar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Rechthoek 7"/>
          <p:cNvSpPr/>
          <p:nvPr/>
        </p:nvSpPr>
        <p:spPr>
          <a:xfrm>
            <a:off x="4608512" y="1340768"/>
            <a:ext cx="4572000" cy="2554545"/>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LEVENDE TORAH </a:t>
            </a:r>
          </a:p>
          <a:p>
            <a:pPr algn="ct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Joh.6:35</a:t>
            </a:r>
          </a:p>
          <a:p>
            <a:pPr algn="ctr"/>
            <a:r>
              <a:rPr lang="nl-NL" sz="2000" i="1" dirty="0">
                <a:latin typeface="Verdana" panose="020B0604030504040204" pitchFamily="34" charset="0"/>
                <a:ea typeface="Verdana" panose="020B0604030504040204" pitchFamily="34" charset="0"/>
                <a:cs typeface="Verdana" panose="020B0604030504040204" pitchFamily="34" charset="0"/>
              </a:rPr>
              <a:t>Jezus </a:t>
            </a:r>
            <a:r>
              <a:rPr lang="nl-NL" sz="2000" i="1" dirty="0" err="1">
                <a:latin typeface="Verdana" panose="020B0604030504040204" pitchFamily="34" charset="0"/>
                <a:ea typeface="Verdana" panose="020B0604030504040204" pitchFamily="34" charset="0"/>
                <a:cs typeface="Verdana" panose="020B0604030504040204" pitchFamily="34" charset="0"/>
              </a:rPr>
              <a:t>zeide</a:t>
            </a:r>
            <a:r>
              <a:rPr lang="nl-NL" sz="2000" i="1" dirty="0">
                <a:latin typeface="Verdana" panose="020B0604030504040204" pitchFamily="34" charset="0"/>
                <a:ea typeface="Verdana" panose="020B0604030504040204" pitchFamily="34" charset="0"/>
                <a:cs typeface="Verdana" panose="020B0604030504040204" pitchFamily="34" charset="0"/>
              </a:rPr>
              <a:t> tot hen: </a:t>
            </a:r>
            <a:endParaRPr lang="nl-NL" sz="2000" i="1" dirty="0" smtClean="0">
              <a:latin typeface="Verdana" panose="020B0604030504040204" pitchFamily="34" charset="0"/>
              <a:ea typeface="Verdana" panose="020B0604030504040204" pitchFamily="34" charset="0"/>
              <a:cs typeface="Verdana" panose="020B0604030504040204" pitchFamily="34" charset="0"/>
            </a:endParaRPr>
          </a:p>
          <a:p>
            <a:pPr algn="ctr"/>
            <a:r>
              <a:rPr lang="nl-NL" sz="2000" i="1" dirty="0" smtClean="0">
                <a:latin typeface="Verdana" panose="020B0604030504040204" pitchFamily="34" charset="0"/>
                <a:ea typeface="Verdana" panose="020B0604030504040204" pitchFamily="34" charset="0"/>
                <a:cs typeface="Verdana" panose="020B0604030504040204" pitchFamily="34" charset="0"/>
              </a:rPr>
              <a:t>Ik </a:t>
            </a:r>
            <a:r>
              <a:rPr lang="nl-NL" sz="2000" i="1" dirty="0">
                <a:latin typeface="Verdana" panose="020B0604030504040204" pitchFamily="34" charset="0"/>
                <a:ea typeface="Verdana" panose="020B0604030504040204" pitchFamily="34" charset="0"/>
                <a:cs typeface="Verdana" panose="020B0604030504040204" pitchFamily="34" charset="0"/>
              </a:rPr>
              <a:t>ben het brood des levens; </a:t>
            </a:r>
            <a:endParaRPr lang="nl-NL" sz="2000" i="1" dirty="0" smtClean="0">
              <a:latin typeface="Verdana" panose="020B0604030504040204" pitchFamily="34" charset="0"/>
              <a:ea typeface="Verdana" panose="020B0604030504040204" pitchFamily="34" charset="0"/>
              <a:cs typeface="Verdana" panose="020B0604030504040204" pitchFamily="34" charset="0"/>
            </a:endParaRPr>
          </a:p>
          <a:p>
            <a:pPr algn="ctr"/>
            <a:r>
              <a:rPr lang="nl-NL" sz="2000" i="1" dirty="0" smtClean="0">
                <a:latin typeface="Verdana" panose="020B0604030504040204" pitchFamily="34" charset="0"/>
                <a:ea typeface="Verdana" panose="020B0604030504040204" pitchFamily="34" charset="0"/>
                <a:cs typeface="Verdana" panose="020B0604030504040204" pitchFamily="34" charset="0"/>
              </a:rPr>
              <a:t>wie </a:t>
            </a:r>
            <a:r>
              <a:rPr lang="nl-NL" sz="2000" i="1" dirty="0">
                <a:latin typeface="Verdana" panose="020B0604030504040204" pitchFamily="34" charset="0"/>
                <a:ea typeface="Verdana" panose="020B0604030504040204" pitchFamily="34" charset="0"/>
                <a:cs typeface="Verdana" panose="020B0604030504040204" pitchFamily="34" charset="0"/>
              </a:rPr>
              <a:t>tot Mij komt, </a:t>
            </a:r>
            <a:endParaRPr lang="nl-NL" sz="2000" i="1" dirty="0" smtClean="0">
              <a:latin typeface="Verdana" panose="020B0604030504040204" pitchFamily="34" charset="0"/>
              <a:ea typeface="Verdana" panose="020B0604030504040204" pitchFamily="34" charset="0"/>
              <a:cs typeface="Verdana" panose="020B0604030504040204" pitchFamily="34" charset="0"/>
            </a:endParaRPr>
          </a:p>
          <a:p>
            <a:pPr algn="ctr"/>
            <a:r>
              <a:rPr lang="nl-NL" sz="2000" i="1" dirty="0" smtClean="0">
                <a:latin typeface="Verdana" panose="020B0604030504040204" pitchFamily="34" charset="0"/>
                <a:ea typeface="Verdana" panose="020B0604030504040204" pitchFamily="34" charset="0"/>
                <a:cs typeface="Verdana" panose="020B0604030504040204" pitchFamily="34" charset="0"/>
              </a:rPr>
              <a:t>zal </a:t>
            </a:r>
            <a:r>
              <a:rPr lang="nl-NL" sz="2000" i="1" dirty="0">
                <a:latin typeface="Verdana" panose="020B0604030504040204" pitchFamily="34" charset="0"/>
                <a:ea typeface="Verdana" panose="020B0604030504040204" pitchFamily="34" charset="0"/>
                <a:cs typeface="Verdana" panose="020B0604030504040204" pitchFamily="34" charset="0"/>
              </a:rPr>
              <a:t>nimmermeer hongeren </a:t>
            </a:r>
            <a:endParaRPr lang="nl-NL" sz="2000" i="1" dirty="0" smtClean="0">
              <a:latin typeface="Verdana" panose="020B0604030504040204" pitchFamily="34" charset="0"/>
              <a:ea typeface="Verdana" panose="020B0604030504040204" pitchFamily="34" charset="0"/>
              <a:cs typeface="Verdana" panose="020B0604030504040204" pitchFamily="34" charset="0"/>
            </a:endParaRPr>
          </a:p>
          <a:p>
            <a:pPr algn="ctr"/>
            <a:r>
              <a:rPr lang="nl-NL" sz="2000" i="1" dirty="0" smtClean="0">
                <a:latin typeface="Verdana" panose="020B0604030504040204" pitchFamily="34" charset="0"/>
                <a:ea typeface="Verdana" panose="020B0604030504040204" pitchFamily="34" charset="0"/>
                <a:cs typeface="Verdana" panose="020B0604030504040204" pitchFamily="34" charset="0"/>
              </a:rPr>
              <a:t>en </a:t>
            </a:r>
            <a:r>
              <a:rPr lang="nl-NL" sz="2000" i="1" dirty="0">
                <a:latin typeface="Verdana" panose="020B0604030504040204" pitchFamily="34" charset="0"/>
                <a:ea typeface="Verdana" panose="020B0604030504040204" pitchFamily="34" charset="0"/>
                <a:cs typeface="Verdana" panose="020B0604030504040204" pitchFamily="34" charset="0"/>
              </a:rPr>
              <a:t>wie in Mij gelooft, </a:t>
            </a:r>
            <a:endParaRPr lang="nl-NL" sz="2000" i="1" dirty="0" smtClean="0">
              <a:latin typeface="Verdana" panose="020B0604030504040204" pitchFamily="34" charset="0"/>
              <a:ea typeface="Verdana" panose="020B0604030504040204" pitchFamily="34" charset="0"/>
              <a:cs typeface="Verdana" panose="020B0604030504040204" pitchFamily="34" charset="0"/>
            </a:endParaRPr>
          </a:p>
          <a:p>
            <a:pPr algn="ctr"/>
            <a:r>
              <a:rPr lang="nl-NL" sz="2000" i="1" dirty="0" smtClean="0">
                <a:latin typeface="Verdana" panose="020B0604030504040204" pitchFamily="34" charset="0"/>
                <a:ea typeface="Verdana" panose="020B0604030504040204" pitchFamily="34" charset="0"/>
                <a:cs typeface="Verdana" panose="020B0604030504040204" pitchFamily="34" charset="0"/>
              </a:rPr>
              <a:t>zal </a:t>
            </a:r>
            <a:r>
              <a:rPr lang="nl-NL" sz="2000" i="1" dirty="0">
                <a:latin typeface="Verdana" panose="020B0604030504040204" pitchFamily="34" charset="0"/>
                <a:ea typeface="Verdana" panose="020B0604030504040204" pitchFamily="34" charset="0"/>
                <a:cs typeface="Verdana" panose="020B0604030504040204" pitchFamily="34" charset="0"/>
              </a:rPr>
              <a:t>nimmermeer dorsten. </a:t>
            </a:r>
            <a:endPar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898386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5" grpId="0" animBg="1"/>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0" y="18981"/>
            <a:ext cx="9144000" cy="6894195"/>
          </a:xfrm>
          <a:prstGeom prst="rect">
            <a:avLst/>
          </a:prstGeom>
          <a:solidFill>
            <a:schemeClr val="tx1"/>
          </a:solidFill>
        </p:spPr>
        <p:txBody>
          <a:bodyPr wrap="square">
            <a:spAutoFit/>
          </a:bodyPr>
          <a:lstStyle/>
          <a:p>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Marcus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8</a:t>
            </a:r>
            <a:endPar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8</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In die dagen, toen er weder een grote schare bijeen was en zij niets te eten hadden, riep Hij zijn discipelen tot Zich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Ik heb medelijden met de schare, want zij zijn nu reeds drie dagen bij Mij gebleven en hebben niets te eten;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indien Ik hen zonder voedsel naar huis laat gaan, zullen zij onderweg bezwijken, en sommigen van hen zijn van ver weg.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zijn discipelen antwoordden Hem: Vanwaar zal iemand dezen hier in een eenzame streek met broden kunnen verzadigen?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vroeg hun: Hoeveel broden hebt gij? Zij zeiden: Zeven.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gaf aan de schare bevel op de grond te gaan zitten. En Hij nam de zeven broden, dankte, brak ze en gaf ze aan zijn discipelen om ze hun voor te zetten, en zij zetten ze voor aan de schare.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hadden enkele visjes; en nadat Hij daarbij de ​zegen​ had uitgesproken,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Hij, dat zij ook die moesten voorzetten.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aten en werden verzadigd en zij raapten het overschot der brokken op, zeven korven.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het waren er ongeveer vierduizend en Hij zond hen weg.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terstond ging Hij met zijn discipelen in het schip en kwam in het gebied van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Dalmanuta</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a:t>
            </a:r>
          </a:p>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11</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de ​Farizeeën​ liepen uit en begonnen met Hem te redetwisten; en zij begeerden van Hem een teken uit de hemel, om Hem te verzoeken.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diep zuchtend in zijn geest,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Waartoe begeert dit geslacht een teken? Voorwaar, Ik zeg u: Aan dit geslacht zal voorzeker geen teken gegeven worden!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liet hen alleen en Hij ging weder scheep en vertrok naar de overkant.</a:t>
            </a:r>
          </a:p>
          <a:p>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14</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zij hadden vergeten broden mede te nemen, en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behalve één brood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hadden zij niets bij zich in het schip.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15</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Hij gebood hun, zeggende: Ziet toe,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wacht u voor de ​zuurdesem​ der ​Farizeeën​ en de ​zuurdesem​ van ​Herodes</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16</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zij spraken erover onder elkander, dat zij geen broden hadden.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17</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toen Hij dat bemerkte,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Hij tot hen: Waarom spreekt gij erover, dat gij geen broden hebt? Verstaat gij nog niet en begrijpt gij niet? Hebt gij een verhard ​hart?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18</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Hebt gij ogen en ziet gij niet; hebt gij oren en hoort gij niet?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19</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herinnert gij u niet, toen Ik de vijf broden brak voor de vijfduizend, hoeveel manden vol brokken gij hebt opgeraapt? En zij zeiden tot Hem: Twaalf.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20</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bij de zeven voor de vierduizend, hoeveel korven vol brokken gij hebt opgeraapt? En zij zeiden: Zeven.</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21</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Hij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tot hen: Begrijpt gij nóg niet?</a:t>
            </a:r>
          </a:p>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22</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zij kwamen te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Betsaïda</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a:t>
            </a:r>
          </a:p>
          <a:p>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brachten een blinde tot Hem en smeekten Hem deze aan te raken.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vatte de blinde bij de hand en bracht hem buiten het dorp, en Hij spuwde in zijn ogen, ​legde​ hem de handen op en vroeg hem: Ziet gij iets?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zag op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Ik zie de mensen, want ik zie hen als bomen wandelen.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Vervolgens ​legde​ Hij weder de handen op zijn ogen, en hij zag duidelijk en was hersteld. En hij zag voortaan alles scherp.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zond hem naar huis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Ga het dorp zelfs niet in.</a:t>
            </a:r>
          </a:p>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27</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​Jezus​ vertrok met zijn discipelen naar de dorpen van Caesarea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Filippi</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onderweg vroeg Hij zijn discipelen en sprak tot hen: Wie zeggen de mensen, dat Ik ben?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Zij antwoordden en zeiden: ​Johannes de Doper; en anderen: ​Elia; weer anderen: Een van de profeten.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vroeg hun: Maar gij, wie zegt gij, dat Ik ben? ​Petrus​ antwoordde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Gij zijt de ​Christus.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verbood hun nadrukkelijk met iemand hierover te spreken.</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begon hen te leren, dat de Zoon des mensen veel moest lijden en verworpen worden door de oudsten en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overpriesters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schriftgeleerden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gedood worden en na drie dagen opstaan.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Hij sprak dit woord vrijuit. En ​Petrus​ nam Hem terzijde en begon Hem te bestraffen.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Doch Hij keerde Zich om en, ziende naar zijn discipelen, bestrafte Hij ​Petrus​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Ga weg, achter Mij, ​satan; gij zijt niet bedacht op de dingen Gods, maar op die der mensen.</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riep de schare, met zijn discipelen, tot Zich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Indien iemand achter Mij wil komen, die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verloochene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zichzelf en neme zijn ​kruis​ op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volge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Mij.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ieder, die zijn leven zal willen behouden, die zal het verliezen; maar ieder, die zijn leven verliezen zal om Mijnentwil en om des evangelies wil, die zal het behouden.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wat baat het een mens de gehele wereld te winnen en aan zijn ziel schade te lijden?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wat zou een mens kunnen geven in ruil voor zijn leven?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wie zich voor Mij en voor mijn woorden schaamt in dit overspelig en zondig geslacht, de Zoon des mensen zal Zich ook voor hem schamen, wanneer Hij komt in de heerlijkheid zijns Vaders, met de ​heilige​ ​engelen.</a:t>
            </a:r>
          </a:p>
          <a:p>
            <a:endPar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6" name="Tabel 5"/>
          <p:cNvGraphicFramePr>
            <a:graphicFrameLocks noGrp="1"/>
          </p:cNvGraphicFramePr>
          <p:nvPr>
            <p:extLst>
              <p:ext uri="{D42A27DB-BD31-4B8C-83A1-F6EECF244321}">
                <p14:modId xmlns:p14="http://schemas.microsoft.com/office/powerpoint/2010/main" val="3136884359"/>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1-10</a:t>
                      </a:r>
                    </a:p>
                    <a:p>
                      <a:pPr algn="ctr"/>
                      <a:r>
                        <a:rPr lang="nl-NL" sz="1000" dirty="0" smtClean="0">
                          <a:solidFill>
                            <a:schemeClr val="bg1"/>
                          </a:solidFill>
                        </a:rPr>
                        <a:t>4000</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11-13</a:t>
                      </a:r>
                    </a:p>
                    <a:p>
                      <a:pPr algn="ctr"/>
                      <a:r>
                        <a:rPr lang="nl-NL" sz="1000" dirty="0" smtClean="0">
                          <a:solidFill>
                            <a:schemeClr val="bg1"/>
                          </a:solidFill>
                        </a:rPr>
                        <a:t>teken</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14-21</a:t>
                      </a:r>
                    </a:p>
                    <a:p>
                      <a:pPr algn="ctr"/>
                      <a:r>
                        <a:rPr lang="nl-NL" sz="1000" dirty="0" smtClean="0">
                          <a:solidFill>
                            <a:schemeClr val="bg1"/>
                          </a:solidFill>
                        </a:rPr>
                        <a:t>brood</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
        <p:nvSpPr>
          <p:cNvPr id="4" name="Rechthoek 3"/>
          <p:cNvSpPr/>
          <p:nvPr/>
        </p:nvSpPr>
        <p:spPr>
          <a:xfrm>
            <a:off x="327" y="4869160"/>
            <a:ext cx="9143673" cy="1692771"/>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nl-NL" sz="1400" dirty="0" smtClean="0">
                <a:latin typeface="Verdana" panose="020B0604030504040204" pitchFamily="34" charset="0"/>
                <a:ea typeface="Verdana" panose="020B0604030504040204" pitchFamily="34" charset="0"/>
                <a:cs typeface="Verdana" panose="020B0604030504040204" pitchFamily="34" charset="0"/>
              </a:rPr>
              <a:t>Matth.16:12</a:t>
            </a:r>
            <a:r>
              <a:rPr lang="nl-NL" sz="2000" dirty="0" smtClean="0">
                <a:latin typeface="Verdana" panose="020B0604030504040204" pitchFamily="34" charset="0"/>
                <a:ea typeface="Verdana" panose="020B0604030504040204" pitchFamily="34" charset="0"/>
                <a:cs typeface="Verdana" panose="020B0604030504040204" pitchFamily="34" charset="0"/>
              </a:rPr>
              <a:t> </a:t>
            </a:r>
          </a:p>
          <a:p>
            <a:pPr algn="ctr"/>
            <a:r>
              <a:rPr lang="nl-NL" sz="2000" dirty="0">
                <a:latin typeface="Verdana" panose="020B0604030504040204" pitchFamily="34" charset="0"/>
                <a:ea typeface="Verdana" panose="020B0604030504040204" pitchFamily="34" charset="0"/>
                <a:cs typeface="Verdana" panose="020B0604030504040204" pitchFamily="34" charset="0"/>
              </a:rPr>
              <a:t>Toen zagen zij in, </a:t>
            </a:r>
            <a:endParaRPr lang="nl-NL" sz="2000" dirty="0" smtClean="0">
              <a:latin typeface="Verdana" panose="020B0604030504040204" pitchFamily="34" charset="0"/>
              <a:ea typeface="Verdana" panose="020B0604030504040204" pitchFamily="34" charset="0"/>
              <a:cs typeface="Verdana" panose="020B0604030504040204" pitchFamily="34" charset="0"/>
            </a:endParaRPr>
          </a:p>
          <a:p>
            <a:pPr algn="ctr"/>
            <a:r>
              <a:rPr lang="nl-NL" sz="2000" dirty="0" smtClean="0">
                <a:latin typeface="Verdana" panose="020B0604030504040204" pitchFamily="34" charset="0"/>
                <a:ea typeface="Verdana" panose="020B0604030504040204" pitchFamily="34" charset="0"/>
                <a:cs typeface="Verdana" panose="020B0604030504040204" pitchFamily="34" charset="0"/>
              </a:rPr>
              <a:t>dat </a:t>
            </a:r>
            <a:r>
              <a:rPr lang="nl-NL" sz="2000" dirty="0">
                <a:latin typeface="Verdana" panose="020B0604030504040204" pitchFamily="34" charset="0"/>
                <a:ea typeface="Verdana" panose="020B0604030504040204" pitchFamily="34" charset="0"/>
                <a:cs typeface="Verdana" panose="020B0604030504040204" pitchFamily="34" charset="0"/>
              </a:rPr>
              <a:t>Hij hun niet gezegd had zich te wachten </a:t>
            </a:r>
            <a:r>
              <a:rPr lang="nl-NL" sz="2000" dirty="0" smtClean="0">
                <a:latin typeface="Verdana" panose="020B0604030504040204" pitchFamily="34" charset="0"/>
                <a:ea typeface="Verdana" panose="020B0604030504040204" pitchFamily="34" charset="0"/>
                <a:cs typeface="Verdana" panose="020B0604030504040204" pitchFamily="34" charset="0"/>
              </a:rPr>
              <a:t>voor de</a:t>
            </a:r>
            <a:r>
              <a:rPr lang="nl-NL" sz="2000" dirty="0">
                <a:latin typeface="Verdana" panose="020B0604030504040204" pitchFamily="34" charset="0"/>
                <a:ea typeface="Verdana" panose="020B0604030504040204" pitchFamily="34" charset="0"/>
                <a:cs typeface="Verdana" panose="020B0604030504040204" pitchFamily="34" charset="0"/>
              </a:rPr>
              <a:t> </a:t>
            </a:r>
            <a:r>
              <a:rPr lang="nl-NL" sz="2000" i="1" dirty="0">
                <a:latin typeface="Verdana" panose="020B0604030504040204" pitchFamily="34" charset="0"/>
                <a:ea typeface="Verdana" panose="020B0604030504040204" pitchFamily="34" charset="0"/>
                <a:cs typeface="Verdana" panose="020B0604030504040204" pitchFamily="34" charset="0"/>
              </a:rPr>
              <a:t>zuurdesem</a:t>
            </a:r>
            <a:r>
              <a:rPr lang="nl-NL" sz="2000" dirty="0">
                <a:latin typeface="Verdana" panose="020B0604030504040204" pitchFamily="34" charset="0"/>
                <a:ea typeface="Verdana" panose="020B0604030504040204" pitchFamily="34" charset="0"/>
                <a:cs typeface="Verdana" panose="020B0604030504040204" pitchFamily="34" charset="0"/>
              </a:rPr>
              <a:t> </a:t>
            </a:r>
            <a:r>
              <a:rPr lang="nl-NL" sz="2000" dirty="0" smtClean="0">
                <a:latin typeface="Verdana" panose="020B0604030504040204" pitchFamily="34" charset="0"/>
                <a:ea typeface="Verdana" panose="020B0604030504040204" pitchFamily="34" charset="0"/>
                <a:cs typeface="Verdana" panose="020B0604030504040204" pitchFamily="34" charset="0"/>
              </a:rPr>
              <a:t> </a:t>
            </a:r>
          </a:p>
          <a:p>
            <a:pPr algn="ctr"/>
            <a:r>
              <a:rPr lang="nl-NL" sz="2000" dirty="0" smtClean="0">
                <a:latin typeface="Verdana" panose="020B0604030504040204" pitchFamily="34" charset="0"/>
                <a:ea typeface="Verdana" panose="020B0604030504040204" pitchFamily="34" charset="0"/>
                <a:cs typeface="Verdana" panose="020B0604030504040204" pitchFamily="34" charset="0"/>
              </a:rPr>
              <a:t>maar </a:t>
            </a:r>
            <a:r>
              <a:rPr lang="nl-NL" sz="2000" dirty="0">
                <a:latin typeface="Verdana" panose="020B0604030504040204" pitchFamily="34" charset="0"/>
                <a:ea typeface="Verdana" panose="020B0604030504040204" pitchFamily="34" charset="0"/>
                <a:cs typeface="Verdana" panose="020B0604030504040204" pitchFamily="34" charset="0"/>
              </a:rPr>
              <a:t>voor </a:t>
            </a:r>
            <a:endParaRPr lang="nl-NL" sz="2000" dirty="0" smtClean="0">
              <a:latin typeface="Verdana" panose="020B0604030504040204" pitchFamily="34" charset="0"/>
              <a:ea typeface="Verdana" panose="020B0604030504040204" pitchFamily="34" charset="0"/>
              <a:cs typeface="Verdana" panose="020B0604030504040204" pitchFamily="34" charset="0"/>
            </a:endParaRPr>
          </a:p>
          <a:p>
            <a:pPr algn="ctr"/>
            <a:r>
              <a:rPr lang="nl-NL" sz="2000" b="1" dirty="0" smtClean="0">
                <a:latin typeface="Verdana" panose="020B0604030504040204" pitchFamily="34" charset="0"/>
                <a:ea typeface="Verdana" panose="020B0604030504040204" pitchFamily="34" charset="0"/>
                <a:cs typeface="Verdana" panose="020B0604030504040204" pitchFamily="34" charset="0"/>
              </a:rPr>
              <a:t>de </a:t>
            </a:r>
            <a:r>
              <a:rPr lang="nl-NL" sz="2000" b="1" dirty="0">
                <a:latin typeface="Verdana" panose="020B0604030504040204" pitchFamily="34" charset="0"/>
                <a:ea typeface="Verdana" panose="020B0604030504040204" pitchFamily="34" charset="0"/>
                <a:cs typeface="Verdana" panose="020B0604030504040204" pitchFamily="34" charset="0"/>
              </a:rPr>
              <a:t>leer </a:t>
            </a:r>
            <a:r>
              <a:rPr lang="nl-NL" sz="2000" b="1" dirty="0" smtClean="0">
                <a:latin typeface="Verdana" panose="020B0604030504040204" pitchFamily="34" charset="0"/>
                <a:ea typeface="Verdana" panose="020B0604030504040204" pitchFamily="34" charset="0"/>
                <a:cs typeface="Verdana" panose="020B0604030504040204" pitchFamily="34" charset="0"/>
              </a:rPr>
              <a:t>[</a:t>
            </a:r>
            <a:r>
              <a:rPr lang="el-GR" sz="2400" b="1" dirty="0">
                <a:latin typeface="Times New Roman" panose="02020603050405020304" pitchFamily="18" charset="0"/>
                <a:cs typeface="Times New Roman" panose="02020603050405020304" pitchFamily="18" charset="0"/>
              </a:rPr>
              <a:t>διδαχῆς</a:t>
            </a:r>
            <a:r>
              <a:rPr lang="el-GR" sz="2000" dirty="0"/>
              <a:t> </a:t>
            </a:r>
            <a:r>
              <a:rPr lang="nl-NL" sz="2000" b="1" dirty="0" smtClean="0">
                <a:latin typeface="Verdana" panose="020B0604030504040204" pitchFamily="34" charset="0"/>
                <a:ea typeface="Verdana" panose="020B0604030504040204" pitchFamily="34" charset="0"/>
                <a:cs typeface="Verdana" panose="020B0604030504040204" pitchFamily="34" charset="0"/>
              </a:rPr>
              <a:t>-</a:t>
            </a:r>
            <a:r>
              <a:rPr lang="nl-NL" sz="2000" b="1" dirty="0" err="1" smtClean="0">
                <a:latin typeface="Verdana" panose="020B0604030504040204" pitchFamily="34" charset="0"/>
                <a:ea typeface="Verdana" panose="020B0604030504040204" pitchFamily="34" charset="0"/>
                <a:cs typeface="Verdana" panose="020B0604030504040204" pitchFamily="34" charset="0"/>
              </a:rPr>
              <a:t>didaches</a:t>
            </a:r>
            <a:r>
              <a:rPr lang="nl-NL" sz="2000" b="1" dirty="0" smtClean="0">
                <a:latin typeface="Verdana" panose="020B0604030504040204" pitchFamily="34" charset="0"/>
                <a:ea typeface="Verdana" panose="020B0604030504040204" pitchFamily="34" charset="0"/>
                <a:cs typeface="Verdana" panose="020B0604030504040204" pitchFamily="34" charset="0"/>
              </a:rPr>
              <a:t>] der </a:t>
            </a:r>
            <a:r>
              <a:rPr lang="nl-NL" sz="2000" b="1" dirty="0">
                <a:latin typeface="Verdana" panose="020B0604030504040204" pitchFamily="34" charset="0"/>
                <a:ea typeface="Verdana" panose="020B0604030504040204" pitchFamily="34" charset="0"/>
                <a:cs typeface="Verdana" panose="020B0604030504040204" pitchFamily="34" charset="0"/>
              </a:rPr>
              <a:t>Farizeeën en Sadduceeën.</a:t>
            </a:r>
            <a:endParaRPr lang="nl-NL" sz="2000" b="1" dirty="0" smtClean="0">
              <a:latin typeface="Verdana" panose="020B0604030504040204" pitchFamily="34" charset="0"/>
              <a:ea typeface="Verdana" panose="020B0604030504040204" pitchFamily="34" charset="0"/>
              <a:cs typeface="Verdana" panose="020B0604030504040204" pitchFamily="34" charset="0"/>
            </a:endParaRPr>
          </a:p>
        </p:txBody>
      </p:sp>
      <p:sp>
        <p:nvSpPr>
          <p:cNvPr id="8" name="Rechthoek 7"/>
          <p:cNvSpPr/>
          <p:nvPr/>
        </p:nvSpPr>
        <p:spPr>
          <a:xfrm>
            <a:off x="327" y="-12868"/>
            <a:ext cx="9143673" cy="156966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l-GR" sz="2400" b="1" dirty="0" smtClean="0">
                <a:latin typeface="Times New Roman" panose="02020603050405020304" pitchFamily="18" charset="0"/>
                <a:cs typeface="Times New Roman" panose="02020603050405020304" pitchFamily="18" charset="0"/>
              </a:rPr>
              <a:t>διδαχῆς</a:t>
            </a:r>
            <a:r>
              <a:rPr lang="el-GR" sz="2000" dirty="0"/>
              <a:t> </a:t>
            </a:r>
            <a:r>
              <a:rPr lang="nl-NL" sz="2000" b="1" dirty="0">
                <a:latin typeface="Verdana" panose="020B0604030504040204" pitchFamily="34" charset="0"/>
                <a:ea typeface="Verdana" panose="020B0604030504040204" pitchFamily="34" charset="0"/>
                <a:cs typeface="Verdana" panose="020B0604030504040204" pitchFamily="34" charset="0"/>
              </a:rPr>
              <a:t>-</a:t>
            </a:r>
            <a:r>
              <a:rPr lang="nl-NL" sz="2000" b="1" dirty="0" err="1" smtClean="0">
                <a:latin typeface="Verdana" panose="020B0604030504040204" pitchFamily="34" charset="0"/>
                <a:ea typeface="Verdana" panose="020B0604030504040204" pitchFamily="34" charset="0"/>
                <a:cs typeface="Verdana" panose="020B0604030504040204" pitchFamily="34" charset="0"/>
              </a:rPr>
              <a:t>didaches</a:t>
            </a:r>
            <a:r>
              <a:rPr lang="nl-NL" sz="2000" b="1" dirty="0" smtClean="0">
                <a:latin typeface="Verdana" panose="020B0604030504040204" pitchFamily="34" charset="0"/>
                <a:ea typeface="Verdana" panose="020B0604030504040204" pitchFamily="34" charset="0"/>
                <a:cs typeface="Verdana" panose="020B0604030504040204" pitchFamily="34" charset="0"/>
              </a:rPr>
              <a:t>: o</a:t>
            </a:r>
            <a:r>
              <a:rPr lang="nl-NL" sz="2000" b="1" dirty="0" smtClean="0">
                <a:latin typeface="Verdana" panose="020B0604030504040204" pitchFamily="34" charset="0"/>
                <a:ea typeface="Verdana" panose="020B0604030504040204" pitchFamily="34" charset="0"/>
                <a:cs typeface="Verdana" panose="020B0604030504040204" pitchFamily="34" charset="0"/>
              </a:rPr>
              <a:t>nderwijs, leer, de inhoud ervan</a:t>
            </a:r>
          </a:p>
          <a:p>
            <a:pPr algn="ctr"/>
            <a:r>
              <a:rPr lang="nl-NL" dirty="0" smtClean="0">
                <a:latin typeface="Verdana" panose="020B0604030504040204" pitchFamily="34" charset="0"/>
                <a:ea typeface="Verdana" panose="020B0604030504040204" pitchFamily="34" charset="0"/>
                <a:cs typeface="Verdana" panose="020B0604030504040204" pitchFamily="34" charset="0"/>
              </a:rPr>
              <a:t>Deut.32:2 </a:t>
            </a:r>
            <a:r>
              <a:rPr lang="nl-NL" i="1" dirty="0" smtClean="0">
                <a:latin typeface="Verdana" panose="020B0604030504040204" pitchFamily="34" charset="0"/>
                <a:ea typeface="Verdana" panose="020B0604030504040204" pitchFamily="34" charset="0"/>
                <a:cs typeface="Verdana" panose="020B0604030504040204" pitchFamily="34" charset="0"/>
              </a:rPr>
              <a:t>“Neigt </a:t>
            </a:r>
            <a:r>
              <a:rPr lang="nl-NL" i="1" dirty="0">
                <a:latin typeface="Verdana" panose="020B0604030504040204" pitchFamily="34" charset="0"/>
                <a:ea typeface="Verdana" panose="020B0604030504040204" pitchFamily="34" charset="0"/>
                <a:cs typeface="Verdana" panose="020B0604030504040204" pitchFamily="34" charset="0"/>
              </a:rPr>
              <a:t>uw oor, gij hemelen, dan wil ik spreken,</a:t>
            </a:r>
          </a:p>
          <a:p>
            <a:pPr algn="ctr"/>
            <a:r>
              <a:rPr lang="nl-NL" i="1" dirty="0">
                <a:latin typeface="Verdana" panose="020B0604030504040204" pitchFamily="34" charset="0"/>
                <a:ea typeface="Verdana" panose="020B0604030504040204" pitchFamily="34" charset="0"/>
                <a:cs typeface="Verdana" panose="020B0604030504040204" pitchFamily="34" charset="0"/>
              </a:rPr>
              <a:t>en de aarde </a:t>
            </a:r>
            <a:r>
              <a:rPr lang="nl-NL" i="1" dirty="0" err="1">
                <a:latin typeface="Verdana" panose="020B0604030504040204" pitchFamily="34" charset="0"/>
                <a:ea typeface="Verdana" panose="020B0604030504040204" pitchFamily="34" charset="0"/>
                <a:cs typeface="Verdana" panose="020B0604030504040204" pitchFamily="34" charset="0"/>
              </a:rPr>
              <a:t>hore</a:t>
            </a:r>
            <a:r>
              <a:rPr lang="nl-NL" i="1" dirty="0">
                <a:latin typeface="Verdana" panose="020B0604030504040204" pitchFamily="34" charset="0"/>
                <a:ea typeface="Verdana" panose="020B0604030504040204" pitchFamily="34" charset="0"/>
                <a:cs typeface="Verdana" panose="020B0604030504040204" pitchFamily="34" charset="0"/>
              </a:rPr>
              <a:t> naar de woorden van mijn mond.</a:t>
            </a:r>
          </a:p>
          <a:p>
            <a:pPr algn="ctr"/>
            <a:r>
              <a:rPr lang="nl-NL" i="1" baseline="30000" dirty="0">
                <a:latin typeface="Verdana" panose="020B0604030504040204" pitchFamily="34" charset="0"/>
                <a:ea typeface="Verdana" panose="020B0604030504040204" pitchFamily="34" charset="0"/>
                <a:cs typeface="Verdana" panose="020B0604030504040204" pitchFamily="34" charset="0"/>
              </a:rPr>
              <a:t>2</a:t>
            </a:r>
            <a:r>
              <a:rPr lang="nl-NL" i="1" dirty="0">
                <a:latin typeface="Verdana" panose="020B0604030504040204" pitchFamily="34" charset="0"/>
                <a:ea typeface="Verdana" panose="020B0604030504040204" pitchFamily="34" charset="0"/>
                <a:cs typeface="Verdana" panose="020B0604030504040204" pitchFamily="34" charset="0"/>
              </a:rPr>
              <a:t>Mijn leer </a:t>
            </a:r>
            <a:r>
              <a:rPr lang="nl-NL" i="1" dirty="0" smtClean="0">
                <a:latin typeface="Verdana" panose="020B0604030504040204" pitchFamily="34" charset="0"/>
                <a:ea typeface="Verdana" panose="020B0604030504040204" pitchFamily="34" charset="0"/>
                <a:cs typeface="Verdana" panose="020B0604030504040204" pitchFamily="34" charset="0"/>
              </a:rPr>
              <a:t>[</a:t>
            </a:r>
            <a:r>
              <a:rPr lang="he-IL" b="1" i="1" dirty="0">
                <a:latin typeface="Verdana" panose="020B0604030504040204" pitchFamily="34" charset="0"/>
                <a:ea typeface="Verdana" panose="020B0604030504040204" pitchFamily="34" charset="0"/>
                <a:cs typeface="+mj-cs"/>
              </a:rPr>
              <a:t>לֶקַח</a:t>
            </a:r>
            <a:r>
              <a:rPr lang="he-IL" i="1" dirty="0">
                <a:latin typeface="Verdana" panose="020B0604030504040204" pitchFamily="34" charset="0"/>
                <a:ea typeface="Verdana" panose="020B0604030504040204" pitchFamily="34" charset="0"/>
                <a:cs typeface="Verdana" panose="020B0604030504040204" pitchFamily="34" charset="0"/>
              </a:rPr>
              <a:t> </a:t>
            </a:r>
            <a:r>
              <a:rPr lang="nl-NL" i="1" dirty="0" smtClean="0">
                <a:latin typeface="Verdana" panose="020B0604030504040204" pitchFamily="34" charset="0"/>
                <a:ea typeface="Verdana" panose="020B0604030504040204" pitchFamily="34" charset="0"/>
                <a:cs typeface="Verdana" panose="020B0604030504040204" pitchFamily="34" charset="0"/>
              </a:rPr>
              <a:t>-</a:t>
            </a:r>
            <a:r>
              <a:rPr lang="nl-NL" i="1" dirty="0" err="1" smtClean="0">
                <a:latin typeface="Verdana" panose="020B0604030504040204" pitchFamily="34" charset="0"/>
                <a:ea typeface="Verdana" panose="020B0604030504040204" pitchFamily="34" charset="0"/>
                <a:cs typeface="Verdana" panose="020B0604030504040204" pitchFamily="34" charset="0"/>
              </a:rPr>
              <a:t>leqach</a:t>
            </a:r>
            <a:r>
              <a:rPr lang="nl-NL" i="1" dirty="0" smtClean="0">
                <a:latin typeface="Verdana" panose="020B0604030504040204" pitchFamily="34" charset="0"/>
                <a:ea typeface="Verdana" panose="020B0604030504040204" pitchFamily="34" charset="0"/>
                <a:cs typeface="Verdana" panose="020B0604030504040204" pitchFamily="34" charset="0"/>
              </a:rPr>
              <a:t>] </a:t>
            </a:r>
            <a:r>
              <a:rPr lang="nl-NL" i="1" dirty="0" err="1" smtClean="0">
                <a:latin typeface="Verdana" panose="020B0604030504040204" pitchFamily="34" charset="0"/>
                <a:ea typeface="Verdana" panose="020B0604030504040204" pitchFamily="34" charset="0"/>
                <a:cs typeface="Verdana" panose="020B0604030504040204" pitchFamily="34" charset="0"/>
              </a:rPr>
              <a:t>druipe</a:t>
            </a:r>
            <a:r>
              <a:rPr lang="nl-NL" i="1" dirty="0" smtClean="0">
                <a:latin typeface="Verdana" panose="020B0604030504040204" pitchFamily="34" charset="0"/>
                <a:ea typeface="Verdana" panose="020B0604030504040204" pitchFamily="34" charset="0"/>
                <a:cs typeface="Verdana" panose="020B0604030504040204" pitchFamily="34" charset="0"/>
              </a:rPr>
              <a:t> </a:t>
            </a:r>
            <a:r>
              <a:rPr lang="nl-NL" i="1" dirty="0">
                <a:latin typeface="Verdana" panose="020B0604030504040204" pitchFamily="34" charset="0"/>
                <a:ea typeface="Verdana" panose="020B0604030504040204" pitchFamily="34" charset="0"/>
                <a:cs typeface="Verdana" panose="020B0604030504040204" pitchFamily="34" charset="0"/>
              </a:rPr>
              <a:t>als </a:t>
            </a:r>
            <a:r>
              <a:rPr lang="nl-NL" i="1" dirty="0" err="1" smtClean="0">
                <a:latin typeface="Verdana" panose="020B0604030504040204" pitchFamily="34" charset="0"/>
                <a:ea typeface="Verdana" panose="020B0604030504040204" pitchFamily="34" charset="0"/>
                <a:cs typeface="Verdana" panose="020B0604030504040204" pitchFamily="34" charset="0"/>
              </a:rPr>
              <a:t>regen,mijn</a:t>
            </a:r>
            <a:r>
              <a:rPr lang="nl-NL" i="1" dirty="0" smtClean="0">
                <a:latin typeface="Verdana" panose="020B0604030504040204" pitchFamily="34" charset="0"/>
                <a:ea typeface="Verdana" panose="020B0604030504040204" pitchFamily="34" charset="0"/>
                <a:cs typeface="Verdana" panose="020B0604030504040204" pitchFamily="34" charset="0"/>
              </a:rPr>
              <a:t> </a:t>
            </a:r>
            <a:r>
              <a:rPr lang="nl-NL" i="1" dirty="0">
                <a:latin typeface="Verdana" panose="020B0604030504040204" pitchFamily="34" charset="0"/>
                <a:ea typeface="Verdana" panose="020B0604030504040204" pitchFamily="34" charset="0"/>
                <a:cs typeface="Verdana" panose="020B0604030504040204" pitchFamily="34" charset="0"/>
              </a:rPr>
              <a:t>rede </a:t>
            </a:r>
            <a:r>
              <a:rPr lang="nl-NL" i="1" dirty="0" err="1">
                <a:latin typeface="Verdana" panose="020B0604030504040204" pitchFamily="34" charset="0"/>
                <a:ea typeface="Verdana" panose="020B0604030504040204" pitchFamily="34" charset="0"/>
                <a:cs typeface="Verdana" panose="020B0604030504040204" pitchFamily="34" charset="0"/>
              </a:rPr>
              <a:t>druppele</a:t>
            </a:r>
            <a:r>
              <a:rPr lang="nl-NL" i="1" dirty="0">
                <a:latin typeface="Verdana" panose="020B0604030504040204" pitchFamily="34" charset="0"/>
                <a:ea typeface="Verdana" panose="020B0604030504040204" pitchFamily="34" charset="0"/>
                <a:cs typeface="Verdana" panose="020B0604030504040204" pitchFamily="34" charset="0"/>
              </a:rPr>
              <a:t> als </a:t>
            </a:r>
            <a:r>
              <a:rPr lang="nl-NL" i="1" dirty="0" smtClean="0">
                <a:latin typeface="Verdana" panose="020B0604030504040204" pitchFamily="34" charset="0"/>
                <a:ea typeface="Verdana" panose="020B0604030504040204" pitchFamily="34" charset="0"/>
                <a:cs typeface="Verdana" panose="020B0604030504040204" pitchFamily="34" charset="0"/>
              </a:rPr>
              <a:t>dauw, </a:t>
            </a:r>
          </a:p>
          <a:p>
            <a:pPr algn="ctr"/>
            <a:r>
              <a:rPr lang="nl-NL" i="1" dirty="0" smtClean="0">
                <a:latin typeface="Verdana" panose="020B0604030504040204" pitchFamily="34" charset="0"/>
                <a:ea typeface="Verdana" panose="020B0604030504040204" pitchFamily="34" charset="0"/>
                <a:cs typeface="Verdana" panose="020B0604030504040204" pitchFamily="34" charset="0"/>
              </a:rPr>
              <a:t>als </a:t>
            </a:r>
            <a:r>
              <a:rPr lang="nl-NL" i="1" dirty="0">
                <a:latin typeface="Verdana" panose="020B0604030504040204" pitchFamily="34" charset="0"/>
                <a:ea typeface="Verdana" panose="020B0604030504040204" pitchFamily="34" charset="0"/>
                <a:cs typeface="Verdana" panose="020B0604030504040204" pitchFamily="34" charset="0"/>
              </a:rPr>
              <a:t>regenbuien op het jonge </a:t>
            </a:r>
            <a:r>
              <a:rPr lang="nl-NL" i="1" dirty="0" smtClean="0">
                <a:latin typeface="Verdana" panose="020B0604030504040204" pitchFamily="34" charset="0"/>
                <a:ea typeface="Verdana" panose="020B0604030504040204" pitchFamily="34" charset="0"/>
                <a:cs typeface="Verdana" panose="020B0604030504040204" pitchFamily="34" charset="0"/>
              </a:rPr>
              <a:t>groen, en </a:t>
            </a:r>
            <a:r>
              <a:rPr lang="nl-NL" i="1" dirty="0">
                <a:latin typeface="Verdana" panose="020B0604030504040204" pitchFamily="34" charset="0"/>
                <a:ea typeface="Verdana" panose="020B0604030504040204" pitchFamily="34" charset="0"/>
                <a:cs typeface="Verdana" panose="020B0604030504040204" pitchFamily="34" charset="0"/>
              </a:rPr>
              <a:t>als regenstromen op het kruid</a:t>
            </a:r>
            <a:r>
              <a:rPr lang="nl-NL" i="1" dirty="0" smtClean="0">
                <a:latin typeface="Verdana" panose="020B0604030504040204" pitchFamily="34" charset="0"/>
                <a:ea typeface="Verdana" panose="020B0604030504040204" pitchFamily="34" charset="0"/>
                <a:cs typeface="Verdana" panose="020B0604030504040204" pitchFamily="34" charset="0"/>
              </a:rPr>
              <a:t>;</a:t>
            </a:r>
            <a:endParaRPr lang="nl-NL" b="1"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685514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0" y="18981"/>
            <a:ext cx="9144000" cy="5724000"/>
          </a:xfrm>
          <a:prstGeom prst="rect">
            <a:avLst/>
          </a:prstGeom>
          <a:solidFill>
            <a:schemeClr val="tx1"/>
          </a:solidFill>
        </p:spPr>
        <p:txBody>
          <a:bodyPr wrap="square">
            <a:spAutoFit/>
          </a:bodyPr>
          <a:lstStyle/>
          <a:p>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Marcus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8</a:t>
            </a:r>
            <a:endPar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8</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In die dagen, toen er weder een grote schare bijeen was en zij niets te eten hadden, riep Hij zijn discipelen tot Zich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Ik heb medelijden met de schare, want zij zijn nu reeds drie dagen bij Mij gebleven en hebben niets te eten;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indien Ik hen zonder voedsel naar huis laat gaan, zullen zij onderweg bezwijken, en sommigen van hen zijn van ver weg.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zijn discipelen antwoordden Hem: Vanwaar zal iemand dezen hier in een eenzame streek met broden kunnen verzadigen?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vroeg hun: Hoeveel broden hebt gij? Zij zeiden: Zeven.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gaf aan de schare bevel op de grond te gaan zitten. En Hij nam de zeven broden, dankte, brak ze en gaf ze aan zijn discipelen om ze hun voor te zetten, en zij zetten ze voor aan de schare.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hadden enkele visjes; en nadat Hij daarbij de ​zegen​ had uitgesproken,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Hij, dat zij ook die moesten voorzetten.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aten en werden verzadigd en zij raapten het overschot der brokken op, zeven korven.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het waren er ongeveer vierduizend en Hij zond hen weg.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terstond ging Hij met zijn discipelen in het schip en kwam in het gebied van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Dalmanuta</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a:t>
            </a:r>
          </a:p>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11</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de ​Farizeeën​ liepen uit en begonnen met Hem te redetwisten; en zij begeerden van Hem een teken uit de hemel, om Hem te verzoeken.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diep zuchtend in zijn geest,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Waartoe begeert dit geslacht een teken? Voorwaar, Ik zeg u: Aan dit geslacht zal voorzeker geen teken gegeven worden!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liet hen alleen en Hij ging weder scheep en vertrok naar de overkant.</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hadden vergeten broden mede te nemen, en behalve één brood hadden zij niets bij zich in het schip.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gebood hun, zeggende: Ziet toe, wacht u voor de ​zuurdesem​ der ​Farizeeën​ en de ​zuurdesem​ van ​Herodes.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spraken erover onder elkander, dat zij geen broden hadden.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Hij dat bemerkte,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Hij tot hen: Waarom spreekt gij erover, dat gij geen broden hebt? Verstaat gij nog niet en begrijpt gij niet? Hebt gij een verhard ​hart?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Hebt gij ogen en ziet gij niet; hebt gij oren en hoort gij niet?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herinnert gij u niet, toen Ik de vijf broden brak voor de vijfduizend, hoeveel manden vol brokken gij hebt opgeraapt? En zij zeiden tot Hem: Twaalf.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bij de zeven voor de vierduizend, hoeveel korven vol brokken gij hebt opgeraapt? En zij zeiden: Zeven.</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Begrijpt gij nóg niet?</a:t>
            </a:r>
          </a:p>
          <a:p>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22</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zij kwamen te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Betsaïda</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a:t>
            </a:r>
          </a:p>
          <a:p>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zij brachten een blinde tot Hem en smeekten Hem deze aan te raken.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23</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Hij vatte de blinde bij de hand en bracht hem buiten het dorp, en Hij spuwde in zijn ogen, ​legde​ hem de handen op en vroeg hem: Ziet gij iets?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24</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hij zag op en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Ik zie de mensen, want ik zie hen als bomen wandelen.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25</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Vervolgens ​legde​ Hij weder de handen op zijn ogen, en hij zag duidelijk en was hersteld. En hij zag voortaan alles scherp.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26</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Hij zond hem naar huis en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Ga het dorp zelfs niet in.</a:t>
            </a:r>
          </a:p>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27</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​Jezus​ vertrok met zijn discipelen naar de dorpen van Caesarea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Filippi</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onderweg vroeg Hij zijn discipelen en sprak tot hen: Wie zeggen de mensen, dat Ik ben?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Zij antwoordden en zeiden: ​Johannes de Doper; en anderen: ​Elia; weer anderen: Een van de profeten.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vroeg hun: Maar gij, wie zegt gij, dat Ik ben? ​Petrus​ antwoordde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Gij zijt de ​Christus.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verbood hun nadrukkelijk met iemand hierover te spreken.</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begon hen te leren, dat de Zoon des mensen veel moest lijden en verworpen worden door de oudsten en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overpriesters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schriftgeleerden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gedood worden en na drie dagen opstaan.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Hij sprak dit woord vrijuit. En ​Petrus​ nam Hem terzijde en begon Hem te bestraffen.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Doch Hij keerde Zich om en, ziende naar zijn discipelen, bestrafte Hij ​Petrus​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Ga weg, achter Mij, ​satan; gij zijt niet bedacht op de dingen Gods, maar op die der mensen.</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riep de schare, met zijn discipelen, tot Zich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Indien iemand achter Mij wil komen, die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verloochene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zichzelf en neme zijn ​kruis​ op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volge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Mij.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ieder, die zijn leven zal willen behouden, die zal het verliezen; maar ieder, die zijn leven verliezen zal om Mijnentwil en om des evangelies wil, die zal het behouden.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wat baat het een mens de gehele wereld te winnen en aan zijn ziel schade te lijden?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wat zou een mens kunnen geven in ruil voor zijn leven?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wie zich voor Mij en voor mijn woorden schaamt in dit overspelig en zondig geslacht, de Zoon des mensen zal Zich ook voor hem schamen, wanneer Hij komt in de heerlijkheid zijns Vaders, met de ​heilige​ ​engelen.</a:t>
            </a:r>
          </a:p>
          <a:p>
            <a:endPar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6" name="Tabel 5"/>
          <p:cNvGraphicFramePr>
            <a:graphicFrameLocks noGrp="1"/>
          </p:cNvGraphicFramePr>
          <p:nvPr>
            <p:extLst>
              <p:ext uri="{D42A27DB-BD31-4B8C-83A1-F6EECF244321}">
                <p14:modId xmlns:p14="http://schemas.microsoft.com/office/powerpoint/2010/main" val="958285350"/>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1-10</a:t>
                      </a:r>
                    </a:p>
                    <a:p>
                      <a:pPr algn="ctr"/>
                      <a:r>
                        <a:rPr lang="nl-NL" sz="1000" dirty="0" smtClean="0">
                          <a:solidFill>
                            <a:schemeClr val="bg1"/>
                          </a:solidFill>
                        </a:rPr>
                        <a:t>4000</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11-13</a:t>
                      </a:r>
                    </a:p>
                    <a:p>
                      <a:pPr algn="ctr"/>
                      <a:r>
                        <a:rPr lang="nl-NL" sz="1000" dirty="0" smtClean="0">
                          <a:solidFill>
                            <a:schemeClr val="bg1"/>
                          </a:solidFill>
                        </a:rPr>
                        <a:t>teken</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14-21</a:t>
                      </a:r>
                    </a:p>
                    <a:p>
                      <a:pPr algn="ctr"/>
                      <a:r>
                        <a:rPr lang="nl-NL" sz="1000" dirty="0" smtClean="0">
                          <a:solidFill>
                            <a:schemeClr val="bg1"/>
                          </a:solidFill>
                        </a:rPr>
                        <a:t>brood</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22-26</a:t>
                      </a:r>
                    </a:p>
                    <a:p>
                      <a:pPr algn="ctr"/>
                      <a:r>
                        <a:rPr lang="nl-NL" sz="1000" dirty="0" smtClean="0">
                          <a:solidFill>
                            <a:schemeClr val="bg1"/>
                          </a:solidFill>
                        </a:rPr>
                        <a:t>blind</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
        <p:nvSpPr>
          <p:cNvPr id="4" name="Rechthoek 3"/>
          <p:cNvSpPr/>
          <p:nvPr/>
        </p:nvSpPr>
        <p:spPr>
          <a:xfrm>
            <a:off x="327" y="4365104"/>
            <a:ext cx="9143673" cy="1015663"/>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nl-NL" sz="2000" b="1" dirty="0" smtClean="0">
                <a:latin typeface="Verdana" panose="020B0604030504040204" pitchFamily="34" charset="0"/>
                <a:ea typeface="Verdana" panose="020B0604030504040204" pitchFamily="34" charset="0"/>
                <a:cs typeface="Verdana" panose="020B0604030504040204" pitchFamily="34" charset="0"/>
              </a:rPr>
              <a:t>Genezing in twee fasen – spijziging in  twee fasen </a:t>
            </a:r>
          </a:p>
          <a:p>
            <a:pPr marL="457200" indent="-457200">
              <a:buAutoNum type="arabicPeriod"/>
            </a:pPr>
            <a:r>
              <a:rPr lang="nl-NL" sz="2000" dirty="0" smtClean="0">
                <a:latin typeface="Verdana" panose="020B0604030504040204" pitchFamily="34" charset="0"/>
                <a:ea typeface="Verdana" panose="020B0604030504040204" pitchFamily="34" charset="0"/>
                <a:cs typeface="Verdana" panose="020B0604030504040204" pitchFamily="34" charset="0"/>
              </a:rPr>
              <a:t>Mensen als bomen</a:t>
            </a:r>
          </a:p>
          <a:p>
            <a:pPr marL="457200" indent="-457200">
              <a:buAutoNum type="arabicPeriod"/>
            </a:pPr>
            <a:r>
              <a:rPr lang="nl-NL" sz="2000" dirty="0" smtClean="0">
                <a:latin typeface="Verdana" panose="020B0604030504040204" pitchFamily="34" charset="0"/>
                <a:ea typeface="Verdana" panose="020B0604030504040204" pitchFamily="34" charset="0"/>
                <a:cs typeface="Verdana" panose="020B0604030504040204" pitchFamily="34" charset="0"/>
              </a:rPr>
              <a:t>Mensen als mensen</a:t>
            </a:r>
            <a:r>
              <a:rPr lang="nl-NL" sz="2000" dirty="0">
                <a:latin typeface="Verdana" panose="020B0604030504040204" pitchFamily="34" charset="0"/>
                <a:ea typeface="Verdana" panose="020B0604030504040204" pitchFamily="34" charset="0"/>
                <a:cs typeface="Verdana" panose="020B0604030504040204" pitchFamily="34" charset="0"/>
              </a:rPr>
              <a:t> </a:t>
            </a:r>
            <a:endParaRPr lang="nl-NL" sz="20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2" name="Rechthoek 1"/>
          <p:cNvSpPr/>
          <p:nvPr/>
        </p:nvSpPr>
        <p:spPr>
          <a:xfrm>
            <a:off x="30043" y="5408623"/>
            <a:ext cx="9144000" cy="369332"/>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nl-NL"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Marc.8:18 “Hebt </a:t>
            </a:r>
            <a:r>
              <a:rPr lang="nl-NL" b="1" dirty="0">
                <a:solidFill>
                  <a:prstClr val="white"/>
                </a:solidFill>
                <a:latin typeface="Verdana" panose="020B0604030504040204" pitchFamily="34" charset="0"/>
                <a:ea typeface="Verdana" panose="020B0604030504040204" pitchFamily="34" charset="0"/>
                <a:cs typeface="Verdana" panose="020B0604030504040204" pitchFamily="34" charset="0"/>
              </a:rPr>
              <a:t>gij ogen en ziet gij </a:t>
            </a:r>
            <a:r>
              <a:rPr lang="nl-NL"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niet” 5000 - 4000</a:t>
            </a:r>
            <a:endParaRPr lang="nl-NL" dirty="0"/>
          </a:p>
        </p:txBody>
      </p:sp>
      <p:pic>
        <p:nvPicPr>
          <p:cNvPr id="2052" name="Picture 4" descr="http://media2.picsearch.com/is?u0gVukqnx1P8ekeSTmG8lTR6UyuFlzsaPKN4MpjPK5A&amp;height=256"/>
          <p:cNvPicPr>
            <a:picLocks noChangeAspect="1" noChangeArrowheads="1"/>
          </p:cNvPicPr>
          <p:nvPr/>
        </p:nvPicPr>
        <p:blipFill>
          <a:blip r:embed="rId3">
            <a:extLst>
              <a:ext uri="{BEBA8EAE-BF5A-486C-A8C5-ECC9F3942E4B}">
                <a14:imgProps xmlns:a14="http://schemas.microsoft.com/office/drawing/2010/main">
                  <a14:imgLayer r:embed="rId4">
                    <a14:imgEffect>
                      <a14:artisticBlur/>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6131" y="0"/>
            <a:ext cx="3248025"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media2.picsearch.com/is?u0gVukqnx1P8ekeSTmG8lTR6UyuFlzsaPKN4MpjPK5A&amp;height=2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4487" y="0"/>
            <a:ext cx="3248025" cy="24384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7650" y="-27384"/>
            <a:ext cx="3567113" cy="251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44702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 fill="hold"/>
                                        <p:tgtEl>
                                          <p:spTgt spid="2052"/>
                                        </p:tgtEl>
                                        <p:attrNameLst>
                                          <p:attrName>ppt_x</p:attrName>
                                        </p:attrNameLst>
                                      </p:cBhvr>
                                      <p:tavLst>
                                        <p:tav tm="0">
                                          <p:val>
                                            <p:strVal val="#ppt_x"/>
                                          </p:val>
                                        </p:tav>
                                        <p:tav tm="100000">
                                          <p:val>
                                            <p:strVal val="#ppt_x"/>
                                          </p:val>
                                        </p:tav>
                                      </p:tavLst>
                                    </p:anim>
                                    <p:anim calcmode="lin" valueType="num">
                                      <p:cBhvr additive="base">
                                        <p:cTn id="14"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4"/>
                                        </p:tgtEl>
                                        <p:attrNameLst>
                                          <p:attrName>style.visibility</p:attrName>
                                        </p:attrNameLst>
                                      </p:cBhvr>
                                      <p:to>
                                        <p:strVal val="visible"/>
                                      </p:to>
                                    </p:set>
                                    <p:anim calcmode="lin" valueType="num">
                                      <p:cBhvr additive="base">
                                        <p:cTn id="19" dur="500" fill="hold"/>
                                        <p:tgtEl>
                                          <p:spTgt spid="2054"/>
                                        </p:tgtEl>
                                        <p:attrNameLst>
                                          <p:attrName>ppt_x</p:attrName>
                                        </p:attrNameLst>
                                      </p:cBhvr>
                                      <p:tavLst>
                                        <p:tav tm="0">
                                          <p:val>
                                            <p:strVal val="#ppt_x"/>
                                          </p:val>
                                        </p:tav>
                                        <p:tav tm="100000">
                                          <p:val>
                                            <p:strVal val="#ppt_x"/>
                                          </p:val>
                                        </p:tav>
                                      </p:tavLst>
                                    </p:anim>
                                    <p:anim calcmode="lin" valueType="num">
                                      <p:cBhvr additive="base">
                                        <p:cTn id="20"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098"/>
                                        </p:tgtEl>
                                        <p:attrNameLst>
                                          <p:attrName>style.visibility</p:attrName>
                                        </p:attrNameLst>
                                      </p:cBhvr>
                                      <p:to>
                                        <p:strVal val="visible"/>
                                      </p:to>
                                    </p:set>
                                    <p:anim calcmode="lin" valueType="num">
                                      <p:cBhvr additive="base">
                                        <p:cTn id="31" dur="500" fill="hold"/>
                                        <p:tgtEl>
                                          <p:spTgt spid="4098"/>
                                        </p:tgtEl>
                                        <p:attrNameLst>
                                          <p:attrName>ppt_x</p:attrName>
                                        </p:attrNameLst>
                                      </p:cBhvr>
                                      <p:tavLst>
                                        <p:tav tm="0">
                                          <p:val>
                                            <p:strVal val="#ppt_x"/>
                                          </p:val>
                                        </p:tav>
                                        <p:tav tm="100000">
                                          <p:val>
                                            <p:strVal val="#ppt_x"/>
                                          </p:val>
                                        </p:tav>
                                      </p:tavLst>
                                    </p:anim>
                                    <p:anim calcmode="lin" valueType="num">
                                      <p:cBhvr additive="base">
                                        <p:cTn id="32"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0" y="18981"/>
            <a:ext cx="9144000" cy="5755422"/>
          </a:xfrm>
          <a:prstGeom prst="rect">
            <a:avLst/>
          </a:prstGeom>
          <a:solidFill>
            <a:schemeClr val="tx1"/>
          </a:solidFill>
        </p:spPr>
        <p:txBody>
          <a:bodyPr wrap="square">
            <a:spAutoFit/>
          </a:bodyPr>
          <a:lstStyle/>
          <a:p>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Marcus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8</a:t>
            </a:r>
            <a:endPar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8</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In die dagen, toen er weder een grote schare bijeen was en zij niets te eten hadden, riep Hij zijn discipelen tot Zich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Ik heb medelijden met de schare, want zij zijn nu reeds drie dagen bij Mij gebleven en hebben niets te eten;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indien Ik hen zonder voedsel naar huis laat gaan, zullen zij onderweg bezwijken, en sommigen van hen zijn van ver weg.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zijn discipelen antwoordden Hem: Vanwaar zal iemand dezen hier in een eenzame streek met broden kunnen verzadigen?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vroeg hun: Hoeveel broden hebt gij? Zij zeiden: Zeven.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gaf aan de schare bevel op de grond te gaan zitten. En Hij nam de zeven broden, dankte, brak ze en gaf ze aan zijn discipelen om ze hun voor te zetten, en zij zetten ze voor aan de schare.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hadden enkele visjes; en nadat Hij daarbij de ​zegen​ had uitgesproken,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Hij, dat zij ook die moesten voorzetten.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aten en werden verzadigd en zij raapten het overschot der brokken op, zeven korven.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het waren er ongeveer vierduizend en Hij zond hen weg.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terstond ging Hij met zijn discipelen in het schip en kwam in het gebied van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Dalmanuta</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a:t>
            </a:r>
          </a:p>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11</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de ​Farizeeën​ liepen uit en begonnen met Hem te redetwisten; en zij begeerden van Hem een teken uit de hemel, om Hem te verzoeken.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diep zuchtend in zijn geest,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Waartoe begeert dit geslacht een teken? Voorwaar, Ik zeg u: Aan dit geslacht zal voorzeker geen teken gegeven worden!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liet hen alleen en Hij ging weder scheep en vertrok naar de overkant.</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hadden vergeten broden mede te nemen, en behalve één brood hadden zij niets bij zich in het schip.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gebood hun, zeggende: Ziet toe, wacht u voor de ​zuurdesem​ der ​Farizeeën​ en de ​zuurdesem​ van ​Herodes.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spraken erover onder elkander, dat zij geen broden hadden.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Hij dat bemerkte,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Hij tot hen: Waarom spreekt gij erover, dat gij geen broden hebt? Verstaat gij nog niet en begrijpt gij niet? Hebt gij een verhard ​hart?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Hebt gij ogen en ziet gij niet; hebt gij oren en hoort gij niet?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herinnert gij u niet, toen Ik de vijf broden brak voor de vijfduizend, hoeveel manden vol brokken gij hebt opgeraapt? En zij zeiden tot Hem: Twaalf.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bij de zeven voor de vierduizend, hoeveel korven vol brokken gij hebt opgeraapt? En zij zeiden: Zeven.</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Begrijpt gij nóg niet?</a:t>
            </a:r>
          </a:p>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22</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zij kwamen te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Betsaïda</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a:t>
            </a:r>
          </a:p>
          <a:p>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brachten een blinde tot Hem en smeekten Hem deze aan te raken.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vatte de blinde bij de hand en bracht hem buiten het dorp, en Hij spuwde in zijn ogen, ​legde​ hem de handen op en vroeg hem: Ziet gij iets?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zag op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Ik zie de mensen, want ik zie hen als bomen wandelen.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Vervolgens ​legde​ Hij weder de handen op zijn ogen, en hij zag duidelijk en was hersteld. En hij zag voortaan alles scherp.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zond hem naar huis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Ga het dorp zelfs niet in.</a:t>
            </a:r>
          </a:p>
          <a:p>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27</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​Jezus​ vertrok met zijn discipelen naar de dorpen van Caesarea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Filippi</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En onderweg vroeg Hij zijn discipelen en sprak tot hen: Wie zeggen de mensen, dat Ik ben?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28</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Zij antwoordden en zeiden: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​Johannes de Doper</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en anderen: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Elia</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weer anderen: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Een van de profeten</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29</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Hij vroeg hun: Maar gij, wie zegt gij, dat Ik ben? ​Petrus​ antwoordde en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Gij zijt de ​Christus</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30</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Hij verbood hun nadrukkelijk met iemand hierover te spreken.</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begon hen te leren, dat de Zoon des mensen veel moest lijden en verworpen worden door de oudsten en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overpriesters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schriftgeleerden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gedood worden en na drie dagen opstaan.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Hij sprak dit woord vrijuit. En ​Petrus​ nam Hem terzijde en begon Hem te bestraffen.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Doch Hij keerde Zich om en, ziende naar zijn discipelen, bestrafte Hij ​Petrus​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Ga weg, achter Mij, ​satan; gij zijt niet bedacht op de dingen Gods, maar op die der mensen.</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riep de schare, met zijn discipelen, tot Zich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Indien iemand achter Mij wil komen, die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verloochene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zichzelf en neme zijn ​kruis​ op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volge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Mij.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ieder, die zijn leven zal willen behouden, die zal het verliezen; maar ieder, die zijn leven verliezen zal om Mijnentwil en om des evangelies wil, die zal het behouden.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wat baat het een mens de gehele wereld te winnen en aan zijn ziel schade te lijden?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wat zou een mens kunnen geven in ruil voor zijn leven?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wie zich voor Mij en voor mijn woorden schaamt in dit overspelig en zondig geslacht, de Zoon des mensen zal Zich ook voor hem schamen, wanneer Hij komt in de heerlijkheid zijns Vaders, met de ​heilige​ ​engelen.</a:t>
            </a:r>
          </a:p>
          <a:p>
            <a:endPar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6" name="Tabel 5"/>
          <p:cNvGraphicFramePr>
            <a:graphicFrameLocks noGrp="1"/>
          </p:cNvGraphicFramePr>
          <p:nvPr>
            <p:extLst>
              <p:ext uri="{D42A27DB-BD31-4B8C-83A1-F6EECF244321}">
                <p14:modId xmlns:p14="http://schemas.microsoft.com/office/powerpoint/2010/main" val="2370053783"/>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1-10</a:t>
                      </a:r>
                    </a:p>
                    <a:p>
                      <a:pPr algn="ctr"/>
                      <a:r>
                        <a:rPr lang="nl-NL" sz="1000" dirty="0" smtClean="0">
                          <a:solidFill>
                            <a:schemeClr val="bg1"/>
                          </a:solidFill>
                        </a:rPr>
                        <a:t>4000</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11-13</a:t>
                      </a:r>
                    </a:p>
                    <a:p>
                      <a:pPr algn="ctr"/>
                      <a:r>
                        <a:rPr lang="nl-NL" sz="1000" dirty="0" smtClean="0">
                          <a:solidFill>
                            <a:schemeClr val="bg1"/>
                          </a:solidFill>
                        </a:rPr>
                        <a:t>teken</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14-21</a:t>
                      </a:r>
                    </a:p>
                    <a:p>
                      <a:pPr algn="ctr"/>
                      <a:r>
                        <a:rPr lang="nl-NL" sz="1000" dirty="0" smtClean="0">
                          <a:solidFill>
                            <a:schemeClr val="bg1"/>
                          </a:solidFill>
                        </a:rPr>
                        <a:t>brood</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22-26</a:t>
                      </a:r>
                    </a:p>
                    <a:p>
                      <a:pPr algn="ctr"/>
                      <a:r>
                        <a:rPr lang="nl-NL" sz="1000" dirty="0" smtClean="0">
                          <a:solidFill>
                            <a:schemeClr val="bg1"/>
                          </a:solidFill>
                        </a:rPr>
                        <a:t>blind</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27-30</a:t>
                      </a:r>
                    </a:p>
                    <a:p>
                      <a:pPr algn="ctr"/>
                      <a:r>
                        <a:rPr lang="nl-NL" sz="1000" dirty="0" smtClean="0">
                          <a:solidFill>
                            <a:schemeClr val="bg1"/>
                          </a:solidFill>
                        </a:rPr>
                        <a:t>Messias</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
        <p:nvSpPr>
          <p:cNvPr id="3" name="Rechthoek 2"/>
          <p:cNvSpPr/>
          <p:nvPr/>
        </p:nvSpPr>
        <p:spPr>
          <a:xfrm>
            <a:off x="35496" y="4581128"/>
            <a:ext cx="9108504" cy="46800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6</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De profeet Johannes de Doper</a:t>
            </a:r>
            <a:endParaRPr lang="nl-NL" b="0" i="1"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10" name="Rechthoek 9"/>
          <p:cNvSpPr/>
          <p:nvPr/>
        </p:nvSpPr>
        <p:spPr>
          <a:xfrm>
            <a:off x="35496" y="5072484"/>
            <a:ext cx="9108504" cy="46800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7</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De profeet Elia</a:t>
            </a:r>
            <a:endParaRPr lang="nl-NL" b="0" i="1"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11" name="Rechthoek 10"/>
          <p:cNvSpPr/>
          <p:nvPr/>
        </p:nvSpPr>
        <p:spPr>
          <a:xfrm>
            <a:off x="35496" y="5563840"/>
            <a:ext cx="9108504" cy="46800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8</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Een van de profeten</a:t>
            </a:r>
            <a:endParaRPr lang="nl-NL" b="0" i="1"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7" name="Rechthoek 6"/>
          <p:cNvSpPr/>
          <p:nvPr/>
        </p:nvSpPr>
        <p:spPr>
          <a:xfrm>
            <a:off x="40556" y="6033204"/>
            <a:ext cx="9090744" cy="46800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9. Petrus zegt niet “een </a:t>
            </a:r>
            <a:r>
              <a:rPr lang="nl-NL"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messias</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maar DE Messias</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708920"/>
            <a:ext cx="6506298" cy="18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hthoek 8"/>
          <p:cNvSpPr/>
          <p:nvPr/>
        </p:nvSpPr>
        <p:spPr>
          <a:xfrm>
            <a:off x="35496" y="332656"/>
            <a:ext cx="9108504" cy="46800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1. Nazareth: ongeloof (Marc.6:6)</a:t>
            </a:r>
            <a:endParaRPr lang="nl-NL" b="0" i="1"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12" name="Rechthoek 11"/>
          <p:cNvSpPr/>
          <p:nvPr/>
        </p:nvSpPr>
        <p:spPr>
          <a:xfrm>
            <a:off x="35496" y="802020"/>
            <a:ext cx="9108504" cy="46800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2</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Broers: ongeloof (Joh.7:5)</a:t>
            </a:r>
            <a:endParaRPr lang="nl-NL" b="0" i="1"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13" name="Rechthoek 12"/>
          <p:cNvSpPr/>
          <p:nvPr/>
        </p:nvSpPr>
        <p:spPr>
          <a:xfrm>
            <a:off x="35496" y="1280676"/>
            <a:ext cx="9108504" cy="46800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3. Herodes: Johannes de Doper (Marc.6:16)</a:t>
            </a:r>
            <a:endParaRPr lang="nl-NL" b="0" i="1"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2" name="Rechthoek 1"/>
          <p:cNvSpPr/>
          <p:nvPr/>
        </p:nvSpPr>
        <p:spPr>
          <a:xfrm>
            <a:off x="40556" y="1769904"/>
            <a:ext cx="9090744" cy="46800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4. Onreine geest: de Heilige Gods (Marc.1:23)</a:t>
            </a:r>
            <a:endParaRPr lang="nl-NL"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Rechthoek 3"/>
          <p:cNvSpPr/>
          <p:nvPr/>
        </p:nvSpPr>
        <p:spPr>
          <a:xfrm>
            <a:off x="27856" y="2238772"/>
            <a:ext cx="9065344" cy="46800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5. Onreine geest: Zoon van de </a:t>
            </a:r>
            <a:r>
              <a:rPr lang="nl-NL"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de</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allerhoogste God (Marc.5:7)</a:t>
            </a:r>
            <a:endParaRPr lang="nl-NL"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645565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ppt_x"/>
                                          </p:val>
                                        </p:tav>
                                        <p:tav tm="100000">
                                          <p:val>
                                            <p:strVal val="#ppt_x"/>
                                          </p:val>
                                        </p:tav>
                                      </p:tavLst>
                                    </p:anim>
                                    <p:anim calcmode="lin" valueType="num">
                                      <p:cBhvr additive="base">
                                        <p:cTn id="6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7" grpId="0" animBg="1"/>
      <p:bldP spid="9" grpId="0" animBg="1"/>
      <p:bldP spid="12" grpId="0" animBg="1"/>
      <p:bldP spid="13" grpId="0" animBg="1"/>
      <p:bldP spid="2" grpId="0" animBg="1"/>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0" y="18981"/>
            <a:ext cx="9144000" cy="5755422"/>
          </a:xfrm>
          <a:prstGeom prst="rect">
            <a:avLst/>
          </a:prstGeom>
          <a:solidFill>
            <a:schemeClr val="tx1"/>
          </a:solidFill>
        </p:spPr>
        <p:txBody>
          <a:bodyPr wrap="square">
            <a:spAutoFit/>
          </a:bodyPr>
          <a:lstStyle/>
          <a:p>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Marcus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8</a:t>
            </a:r>
            <a:endPar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8</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In die dagen, toen er weder een grote schare bijeen was en zij niets te eten hadden, riep Hij zijn discipelen tot Zich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Ik heb medelijden met de schare, want zij zijn nu reeds drie dagen bij Mij gebleven en hebben niets te eten;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indien Ik hen zonder voedsel naar huis laat gaan, zullen zij onderweg bezwijken, en sommigen van hen zijn van ver weg.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zijn discipelen antwoordden Hem: Vanwaar zal iemand dezen hier in een eenzame streek met broden kunnen verzadigen?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vroeg hun: Hoeveel broden hebt gij? Zij zeiden: Zeven.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gaf aan de schare bevel op de grond te gaan zitten. En Hij nam de zeven broden, dankte, brak ze en gaf ze aan zijn discipelen om ze hun voor te zetten, en zij zetten ze voor aan de schare.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hadden enkele visjes; en nadat Hij daarbij de ​zegen​ had uitgesproken,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Hij, dat zij ook die moesten voorzetten.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aten en werden verzadigd en zij raapten het overschot der brokken op, zeven korven.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het waren er ongeveer vierduizend en Hij zond hen weg.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terstond ging Hij met zijn discipelen in het schip en kwam in het gebied van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Dalmanuta</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a:t>
            </a:r>
          </a:p>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11</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de ​Farizeeën​ liepen uit en begonnen met Hem te redetwisten; en zij begeerden van Hem een teken uit de hemel, om Hem te verzoeken.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diep zuchtend in zijn geest,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Waartoe begeert dit geslacht een teken? Voorwaar, Ik zeg u: Aan dit geslacht zal voorzeker geen teken gegeven worden!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liet hen alleen en Hij ging weder scheep en vertrok naar de overkant.</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hadden vergeten broden mede te nemen, en behalve één brood hadden zij niets bij zich in het schip.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gebood hun, zeggende: Ziet toe, wacht u voor de ​zuurdesem​ der ​Farizeeën​ en de ​zuurdesem​ van ​Herodes.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spraken erover onder elkander, dat zij geen broden hadden.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Hij dat bemerkte,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Hij tot hen: Waarom spreekt gij erover, dat gij geen broden hebt? Verstaat gij nog niet en begrijpt gij niet? Hebt gij een verhard ​hart?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Hebt gij ogen en ziet gij niet; hebt gij oren en hoort gij niet?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herinnert gij u niet, toen Ik de vijf broden brak voor de vijfduizend, hoeveel manden vol brokken gij hebt opgeraapt? En zij zeiden tot Hem: Twaalf.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bij de zeven voor de vierduizend, hoeveel korven vol brokken gij hebt opgeraapt? En zij zeiden: Zeven.</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Begrijpt gij nóg niet?</a:t>
            </a:r>
          </a:p>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22</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zij kwamen te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Betsaïda</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a:t>
            </a:r>
          </a:p>
          <a:p>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brachten een blinde tot Hem en smeekten Hem deze aan te raken.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vatte de blinde bij de hand en bracht hem buiten het dorp, en Hij spuwde in zijn ogen, ​legde​ hem de handen op en vroeg hem: Ziet gij iets?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zag op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Ik zie de mensen, want ik zie hen als bomen wandelen.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Vervolgens ​legde​ Hij weder de handen op zijn ogen, en hij zag duidelijk en was hersteld. En hij zag voortaan alles scherp.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zond hem naar huis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Ga het dorp zelfs niet in.</a:t>
            </a:r>
          </a:p>
          <a:p>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27</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​Jezus​ vertrok met zijn discipelen naar de dorpen van Caesarea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Filippi</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En onderweg vroeg Hij zijn discipelen en sprak tot hen: Wie zeggen de mensen, dat Ik ben?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28</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Zij antwoordden en zeiden: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​Johannes de Doper</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en anderen: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Elia</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weer anderen: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Een van de profeten</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29</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Hij vroeg hun: Maar gij, wie zegt gij, dat Ik ben? ​Petrus​ antwoordde en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Gij zijt de ​Christus</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30</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Hij verbood hun nadrukkelijk met iemand hierover te spreken.</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begon hen te leren, dat de Zoon des mensen veel moest lijden en verworpen worden door de oudsten en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overpriesters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schriftgeleerden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gedood worden en na drie dagen opstaan.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Hij sprak dit woord vrijuit. En ​Petrus​ nam Hem terzijde en begon Hem te bestraffen.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Doch Hij keerde Zich om en, ziende naar zijn discipelen, bestrafte Hij ​Petrus​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Ga weg, achter Mij, ​satan; gij zijt niet bedacht op de dingen Gods, maar op die der mensen.</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riep de schare, met zijn discipelen, tot Zich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Indien iemand achter Mij wil komen, die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verloochene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zichzelf en neme zijn ​kruis​ op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volge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Mij.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ieder, die zijn leven zal willen behouden, die zal het verliezen; maar ieder, die zijn leven verliezen zal om Mijnentwil en om des evangelies wil, die zal het behouden.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wat baat het een mens de gehele wereld te winnen en aan zijn ziel schade te lijden?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wat zou een mens kunnen geven in ruil voor zijn leven?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wie zich voor Mij en voor mijn woorden schaamt in dit overspelig en zondig geslacht, de Zoon des mensen zal Zich ook voor hem schamen, wanneer Hij komt in de heerlijkheid zijns Vaders, met de ​heilige​ ​engelen.</a:t>
            </a:r>
          </a:p>
          <a:p>
            <a:endPar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6" name="Tabel 5"/>
          <p:cNvGraphicFramePr>
            <a:graphicFrameLocks noGrp="1"/>
          </p:cNvGraphicFramePr>
          <p:nvPr>
            <p:extLst>
              <p:ext uri="{D42A27DB-BD31-4B8C-83A1-F6EECF244321}">
                <p14:modId xmlns:p14="http://schemas.microsoft.com/office/powerpoint/2010/main" val="30762950"/>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1-10</a:t>
                      </a:r>
                    </a:p>
                    <a:p>
                      <a:pPr algn="ctr"/>
                      <a:r>
                        <a:rPr lang="nl-NL" sz="1000" dirty="0" smtClean="0">
                          <a:solidFill>
                            <a:schemeClr val="bg1"/>
                          </a:solidFill>
                        </a:rPr>
                        <a:t>4000</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11-13</a:t>
                      </a:r>
                    </a:p>
                    <a:p>
                      <a:pPr algn="ctr"/>
                      <a:r>
                        <a:rPr lang="nl-NL" sz="1000" dirty="0" smtClean="0">
                          <a:solidFill>
                            <a:schemeClr val="bg1"/>
                          </a:solidFill>
                        </a:rPr>
                        <a:t>teken</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14-21</a:t>
                      </a:r>
                    </a:p>
                    <a:p>
                      <a:pPr algn="ctr"/>
                      <a:r>
                        <a:rPr lang="nl-NL" sz="1000" dirty="0" smtClean="0">
                          <a:solidFill>
                            <a:schemeClr val="bg1"/>
                          </a:solidFill>
                        </a:rPr>
                        <a:t>brood</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22-26</a:t>
                      </a:r>
                    </a:p>
                    <a:p>
                      <a:pPr algn="ctr"/>
                      <a:r>
                        <a:rPr lang="nl-NL" sz="1000" dirty="0" smtClean="0">
                          <a:solidFill>
                            <a:schemeClr val="bg1"/>
                          </a:solidFill>
                        </a:rPr>
                        <a:t>blind</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27-30</a:t>
                      </a:r>
                    </a:p>
                    <a:p>
                      <a:pPr algn="ctr"/>
                      <a:r>
                        <a:rPr lang="nl-NL" sz="1000" dirty="0" smtClean="0">
                          <a:solidFill>
                            <a:schemeClr val="bg1"/>
                          </a:solidFill>
                        </a:rPr>
                        <a:t>Messias</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
        <p:nvSpPr>
          <p:cNvPr id="3" name="Rechthoek 2"/>
          <p:cNvSpPr/>
          <p:nvPr/>
        </p:nvSpPr>
        <p:spPr>
          <a:xfrm>
            <a:off x="0" y="4581128"/>
            <a:ext cx="9108504" cy="108000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Micha 5:1,2 </a:t>
            </a:r>
            <a:r>
              <a:rPr lang="nl-NL"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i="1" dirty="0">
                <a:solidFill>
                  <a:schemeClr val="bg1"/>
                </a:solidFill>
                <a:latin typeface="Verdana" panose="020B0604030504040204" pitchFamily="34" charset="0"/>
                <a:ea typeface="Verdana" panose="020B0604030504040204" pitchFamily="34" charset="0"/>
                <a:cs typeface="Verdana" panose="020B0604030504040204" pitchFamily="34" charset="0"/>
              </a:rPr>
              <a:t>u, </a:t>
            </a:r>
            <a:r>
              <a:rPr lang="nl-NL"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Bethlehem-</a:t>
            </a:r>
            <a:r>
              <a:rPr lang="nl-NL" i="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Efratha</a:t>
            </a:r>
            <a:r>
              <a:rPr lang="nl-NL"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al</a:t>
            </a:r>
            <a:r>
              <a:rPr lang="nl-NL" i="1" dirty="0">
                <a:solidFill>
                  <a:schemeClr val="bg1"/>
                </a:solidFill>
                <a:latin typeface="Verdana" panose="020B0604030504040204" pitchFamily="34" charset="0"/>
                <a:ea typeface="Verdana" panose="020B0604030504040204" pitchFamily="34" charset="0"/>
                <a:cs typeface="Verdana" panose="020B0604030504040204" pitchFamily="34" charset="0"/>
              </a:rPr>
              <a:t> bent u klein om te zijn onder de duizenden van </a:t>
            </a:r>
            <a:r>
              <a:rPr lang="nl-NL" i="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Juda</a:t>
            </a:r>
            <a:r>
              <a:rPr lang="nl-NL"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uit </a:t>
            </a:r>
            <a:r>
              <a:rPr lang="nl-NL" i="1" dirty="0">
                <a:solidFill>
                  <a:schemeClr val="bg1"/>
                </a:solidFill>
                <a:latin typeface="Verdana" panose="020B0604030504040204" pitchFamily="34" charset="0"/>
                <a:ea typeface="Verdana" panose="020B0604030504040204" pitchFamily="34" charset="0"/>
                <a:cs typeface="Verdana" panose="020B0604030504040204" pitchFamily="34" charset="0"/>
              </a:rPr>
              <a:t>u zal Mij </a:t>
            </a:r>
            <a:r>
              <a:rPr lang="nl-NL"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voortkomen Die </a:t>
            </a:r>
            <a:r>
              <a:rPr lang="nl-NL" i="1" dirty="0">
                <a:solidFill>
                  <a:schemeClr val="bg1"/>
                </a:solidFill>
                <a:latin typeface="Verdana" panose="020B0604030504040204" pitchFamily="34" charset="0"/>
                <a:ea typeface="Verdana" panose="020B0604030504040204" pitchFamily="34" charset="0"/>
                <a:cs typeface="Verdana" panose="020B0604030504040204" pitchFamily="34" charset="0"/>
              </a:rPr>
              <a:t>een Heerser zal zijn in </a:t>
            </a:r>
            <a:r>
              <a:rPr lang="nl-NL"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Israël. Zijn </a:t>
            </a:r>
            <a:r>
              <a:rPr lang="nl-NL" i="1" dirty="0">
                <a:solidFill>
                  <a:schemeClr val="bg1"/>
                </a:solidFill>
                <a:latin typeface="Verdana" panose="020B0604030504040204" pitchFamily="34" charset="0"/>
                <a:ea typeface="Verdana" panose="020B0604030504040204" pitchFamily="34" charset="0"/>
                <a:cs typeface="Verdana" panose="020B0604030504040204" pitchFamily="34" charset="0"/>
              </a:rPr>
              <a:t>oorsprongen zijn van </a:t>
            </a:r>
            <a:r>
              <a:rPr lang="nl-NL"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oudsher, van </a:t>
            </a:r>
            <a:r>
              <a:rPr lang="nl-NL" i="1" dirty="0">
                <a:solidFill>
                  <a:schemeClr val="bg1"/>
                </a:solidFill>
                <a:latin typeface="Verdana" panose="020B0604030504040204" pitchFamily="34" charset="0"/>
                <a:ea typeface="Verdana" panose="020B0604030504040204" pitchFamily="34" charset="0"/>
                <a:cs typeface="Verdana" panose="020B0604030504040204" pitchFamily="34" charset="0"/>
              </a:rPr>
              <a:t>eeuwige dagen af</a:t>
            </a:r>
            <a:r>
              <a:rPr lang="nl-NL"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nl-NL" b="0" i="1"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9" name="Rechthoek 8"/>
          <p:cNvSpPr/>
          <p:nvPr/>
        </p:nvSpPr>
        <p:spPr>
          <a:xfrm>
            <a:off x="25400" y="370755"/>
            <a:ext cx="9072000" cy="226800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Jes.9: </a:t>
            </a:r>
            <a:r>
              <a:rPr lang="nl-NL"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“Want </a:t>
            </a:r>
            <a:r>
              <a:rPr lang="nl-NL" i="1" dirty="0">
                <a:solidFill>
                  <a:schemeClr val="bg1"/>
                </a:solidFill>
                <a:latin typeface="Verdana" panose="020B0604030504040204" pitchFamily="34" charset="0"/>
                <a:ea typeface="Verdana" panose="020B0604030504040204" pitchFamily="34" charset="0"/>
                <a:cs typeface="Verdana" panose="020B0604030504040204" pitchFamily="34" charset="0"/>
              </a:rPr>
              <a:t>een ​Kind​ is ons </a:t>
            </a:r>
            <a:r>
              <a:rPr lang="nl-NL" i="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geboren,een</a:t>
            </a:r>
            <a:r>
              <a:rPr lang="nl-NL"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i="1" dirty="0">
                <a:solidFill>
                  <a:schemeClr val="bg1"/>
                </a:solidFill>
                <a:latin typeface="Verdana" panose="020B0604030504040204" pitchFamily="34" charset="0"/>
                <a:ea typeface="Verdana" panose="020B0604030504040204" pitchFamily="34" charset="0"/>
                <a:cs typeface="Verdana" panose="020B0604030504040204" pitchFamily="34" charset="0"/>
              </a:rPr>
              <a:t>Zoon is ons </a:t>
            </a:r>
            <a:r>
              <a:rPr lang="nl-NL" i="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gegeven,en</a:t>
            </a:r>
            <a:r>
              <a:rPr lang="nl-NL"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i="1" dirty="0">
                <a:solidFill>
                  <a:schemeClr val="bg1"/>
                </a:solidFill>
                <a:latin typeface="Verdana" panose="020B0604030504040204" pitchFamily="34" charset="0"/>
                <a:ea typeface="Verdana" panose="020B0604030504040204" pitchFamily="34" charset="0"/>
                <a:cs typeface="Verdana" panose="020B0604030504040204" pitchFamily="34" charset="0"/>
              </a:rPr>
              <a:t>de heerschappij </a:t>
            </a:r>
            <a:r>
              <a:rPr lang="nl-NL"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rust op </a:t>
            </a:r>
            <a:r>
              <a:rPr lang="nl-NL" i="1" dirty="0">
                <a:solidFill>
                  <a:schemeClr val="bg1"/>
                </a:solidFill>
                <a:latin typeface="Verdana" panose="020B0604030504040204" pitchFamily="34" charset="0"/>
                <a:ea typeface="Verdana" panose="020B0604030504040204" pitchFamily="34" charset="0"/>
                <a:cs typeface="Verdana" panose="020B0604030504040204" pitchFamily="34" charset="0"/>
              </a:rPr>
              <a:t>Zijn </a:t>
            </a:r>
            <a:r>
              <a:rPr lang="nl-NL"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schouder. En </a:t>
            </a:r>
            <a:r>
              <a:rPr lang="nl-NL" i="1" dirty="0">
                <a:solidFill>
                  <a:schemeClr val="bg1"/>
                </a:solidFill>
                <a:latin typeface="Verdana" panose="020B0604030504040204" pitchFamily="34" charset="0"/>
                <a:ea typeface="Verdana" panose="020B0604030504040204" pitchFamily="34" charset="0"/>
                <a:cs typeface="Verdana" panose="020B0604030504040204" pitchFamily="34" charset="0"/>
              </a:rPr>
              <a:t>men noemt Zijn </a:t>
            </a:r>
            <a:r>
              <a:rPr lang="nl-NL"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Naam Wonderlijk</a:t>
            </a:r>
            <a:r>
              <a:rPr lang="nl-NL" i="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Raadsman, Sterke God, Eeuwige Vader, Vredevorst. </a:t>
            </a:r>
            <a:r>
              <a:rPr lang="nl-NL" i="1"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6</a:t>
            </a:r>
            <a:r>
              <a:rPr lang="nl-NL"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Aan </a:t>
            </a:r>
            <a:r>
              <a:rPr lang="nl-NL" i="1" dirty="0">
                <a:solidFill>
                  <a:schemeClr val="bg1"/>
                </a:solidFill>
                <a:latin typeface="Verdana" panose="020B0604030504040204" pitchFamily="34" charset="0"/>
                <a:ea typeface="Verdana" panose="020B0604030504040204" pitchFamily="34" charset="0"/>
                <a:cs typeface="Verdana" panose="020B0604030504040204" pitchFamily="34" charset="0"/>
              </a:rPr>
              <a:t>de uitbreiding van deze </a:t>
            </a:r>
            <a:r>
              <a:rPr lang="nl-NL"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heerschappij en </a:t>
            </a:r>
            <a:r>
              <a:rPr lang="nl-NL" i="1" dirty="0">
                <a:solidFill>
                  <a:schemeClr val="bg1"/>
                </a:solidFill>
                <a:latin typeface="Verdana" panose="020B0604030504040204" pitchFamily="34" charset="0"/>
                <a:ea typeface="Verdana" panose="020B0604030504040204" pitchFamily="34" charset="0"/>
                <a:cs typeface="Verdana" panose="020B0604030504040204" pitchFamily="34" charset="0"/>
              </a:rPr>
              <a:t>aan de ​vrede​ zal geen einde </a:t>
            </a:r>
            <a:r>
              <a:rPr lang="nl-NL"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komen op </a:t>
            </a:r>
            <a:r>
              <a:rPr lang="nl-NL" i="1" dirty="0">
                <a:solidFill>
                  <a:schemeClr val="bg1"/>
                </a:solidFill>
                <a:latin typeface="Verdana" panose="020B0604030504040204" pitchFamily="34" charset="0"/>
                <a:ea typeface="Verdana" panose="020B0604030504040204" pitchFamily="34" charset="0"/>
                <a:cs typeface="Verdana" panose="020B0604030504040204" pitchFamily="34" charset="0"/>
              </a:rPr>
              <a:t>de ​troon​ van ​</a:t>
            </a:r>
            <a:r>
              <a:rPr lang="nl-NL"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David en </a:t>
            </a:r>
            <a:r>
              <a:rPr lang="nl-NL" i="1" dirty="0">
                <a:solidFill>
                  <a:schemeClr val="bg1"/>
                </a:solidFill>
                <a:latin typeface="Verdana" panose="020B0604030504040204" pitchFamily="34" charset="0"/>
                <a:ea typeface="Verdana" panose="020B0604030504040204" pitchFamily="34" charset="0"/>
                <a:cs typeface="Verdana" panose="020B0604030504040204" pitchFamily="34" charset="0"/>
              </a:rPr>
              <a:t>over zijn </a:t>
            </a:r>
            <a:r>
              <a:rPr lang="nl-NL"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koninkrijk, om </a:t>
            </a:r>
            <a:r>
              <a:rPr lang="nl-NL" i="1" dirty="0">
                <a:solidFill>
                  <a:schemeClr val="bg1"/>
                </a:solidFill>
                <a:latin typeface="Verdana" panose="020B0604030504040204" pitchFamily="34" charset="0"/>
                <a:ea typeface="Verdana" panose="020B0604030504040204" pitchFamily="34" charset="0"/>
                <a:cs typeface="Verdana" panose="020B0604030504040204" pitchFamily="34" charset="0"/>
              </a:rPr>
              <a:t>het te </a:t>
            </a:r>
            <a:r>
              <a:rPr lang="nl-NL"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grondvesten en </a:t>
            </a:r>
            <a:r>
              <a:rPr lang="nl-NL" i="1" dirty="0">
                <a:solidFill>
                  <a:schemeClr val="bg1"/>
                </a:solidFill>
                <a:latin typeface="Verdana" panose="020B0604030504040204" pitchFamily="34" charset="0"/>
                <a:ea typeface="Verdana" panose="020B0604030504040204" pitchFamily="34" charset="0"/>
                <a:cs typeface="Verdana" panose="020B0604030504040204" pitchFamily="34" charset="0"/>
              </a:rPr>
              <a:t>het te </a:t>
            </a:r>
            <a:r>
              <a:rPr lang="nl-NL"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ondersteunen door </a:t>
            </a:r>
            <a:r>
              <a:rPr lang="nl-NL" i="1" dirty="0">
                <a:solidFill>
                  <a:schemeClr val="bg1"/>
                </a:solidFill>
                <a:latin typeface="Verdana" panose="020B0604030504040204" pitchFamily="34" charset="0"/>
                <a:ea typeface="Verdana" panose="020B0604030504040204" pitchFamily="34" charset="0"/>
                <a:cs typeface="Verdana" panose="020B0604030504040204" pitchFamily="34" charset="0"/>
              </a:rPr>
              <a:t>recht en ​</a:t>
            </a:r>
            <a:r>
              <a:rPr lang="nl-NL" i="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gerechtigheid,van</a:t>
            </a:r>
            <a:r>
              <a:rPr lang="nl-NL"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i="1" dirty="0">
                <a:solidFill>
                  <a:schemeClr val="bg1"/>
                </a:solidFill>
                <a:latin typeface="Verdana" panose="020B0604030504040204" pitchFamily="34" charset="0"/>
                <a:ea typeface="Verdana" panose="020B0604030504040204" pitchFamily="34" charset="0"/>
                <a:cs typeface="Verdana" panose="020B0604030504040204" pitchFamily="34" charset="0"/>
              </a:rPr>
              <a:t>nu aan tot in </a:t>
            </a:r>
            <a:r>
              <a:rPr lang="nl-NL"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eeuwigheid. De </a:t>
            </a:r>
            <a:r>
              <a:rPr lang="nl-NL" i="1" dirty="0">
                <a:solidFill>
                  <a:schemeClr val="bg1"/>
                </a:solidFill>
                <a:latin typeface="Verdana" panose="020B0604030504040204" pitchFamily="34" charset="0"/>
                <a:ea typeface="Verdana" panose="020B0604030504040204" pitchFamily="34" charset="0"/>
                <a:cs typeface="Verdana" panose="020B0604030504040204" pitchFamily="34" charset="0"/>
              </a:rPr>
              <a:t>na-ijver van de HEERE van </a:t>
            </a:r>
            <a:r>
              <a:rPr lang="nl-NL"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legermachten zal </a:t>
            </a:r>
            <a:r>
              <a:rPr lang="nl-NL" i="1" dirty="0">
                <a:solidFill>
                  <a:schemeClr val="bg1"/>
                </a:solidFill>
                <a:latin typeface="Verdana" panose="020B0604030504040204" pitchFamily="34" charset="0"/>
                <a:ea typeface="Verdana" panose="020B0604030504040204" pitchFamily="34" charset="0"/>
                <a:cs typeface="Verdana" panose="020B0604030504040204" pitchFamily="34" charset="0"/>
              </a:rPr>
              <a:t>dit doen.</a:t>
            </a:r>
            <a:endParaRPr lang="nl-NL" b="0" i="1"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559108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0" y="-27384"/>
            <a:ext cx="9144000" cy="5909310"/>
          </a:xfrm>
          <a:prstGeom prst="rect">
            <a:avLst/>
          </a:prstGeom>
          <a:solidFill>
            <a:schemeClr val="tx1"/>
          </a:solidFill>
        </p:spPr>
        <p:txBody>
          <a:bodyPr wrap="square">
            <a:spAutoFit/>
          </a:bodyPr>
          <a:lstStyle/>
          <a:p>
            <a:pPr>
              <a:tabLst>
                <a:tab pos="5118100" algn="l"/>
              </a:tabLst>
            </a:pP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Marcus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8</a:t>
            </a:r>
            <a:endPar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8</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In die dagen, toen er weder een grote schare bijeen was en zij niets te eten hadden, riep Hij zijn discipelen tot Zich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Ik heb medelijden met de schare, want zij zijn nu reeds drie dagen bij Mij gebleven en hebben niets te eten;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indien Ik hen zonder voedsel naar huis laat gaan, zullen zij onderweg bezwijken, en sommigen van hen zijn van ver weg.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zijn discipelen antwoordden Hem: Vanwaar zal iemand dezen hier in een eenzame streek met broden kunnen verzadigen?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vroeg hun: Hoeveel broden hebt gij? Zij zeiden: Zeven.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gaf aan de schare bevel op de grond te gaan zitten. En Hij nam de zeven broden, dankte, brak ze en gaf ze aan zijn discipelen om ze hun voor te zetten, en zij zetten ze voor aan de schare.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hadden enkele visjes; en nadat Hij daarbij de ​zegen​ had uitgesproken,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Hij, dat zij ook die moesten voorzetten.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aten en werden verzadigd en zij raapten het overschot der brokken op, zeven korven.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het waren er ongeveer vierduizend en Hij zond hen weg.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terstond ging Hij met zijn discipelen in het schip en kwam in het gebied van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Dalmanuta</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a:t>
            </a:r>
          </a:p>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11</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de ​Farizeeën​ liepen uit en begonnen met Hem te redetwisten; en zij begeerden van Hem een teken uit de hemel, om Hem te verzoeken.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diep zuchtend in zijn geest,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Waartoe begeert dit geslacht een teken? Voorwaar, Ik zeg u: Aan dit geslacht zal voorzeker geen teken gegeven worden!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liet hen alleen en Hij ging weder scheep en vertrok naar de overkant.</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hadden vergeten broden mede te nemen, en behalve één brood hadden zij niets bij zich in het schip.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gebood hun, zeggende: Ziet toe, wacht u voor de ​zuurdesem​ der ​Farizeeën​ en de ​zuurdesem​ van ​Herodes.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spraken erover onder elkander, dat zij geen broden hadden.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Hij dat bemerkte,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Hij tot hen: Waarom spreekt gij erover, dat gij geen broden hebt? Verstaat gij nog niet en begrijpt gij niet? Hebt gij een verhard ​hart?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Hebt gij ogen en ziet gij niet; hebt gij oren en hoort gij niet?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herinnert gij u niet, toen Ik de vijf broden brak voor de vijfduizend, hoeveel manden vol brokken gij hebt opgeraapt? En zij zeiden tot Hem: Twaalf.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bij de zeven voor de vierduizend, hoeveel korven vol brokken gij hebt opgeraapt? En zij zeiden: Zeven.</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Begrijpt gij nóg niet?</a:t>
            </a:r>
          </a:p>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22</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zij kwamen te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Betsaïda</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a:t>
            </a:r>
          </a:p>
          <a:p>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brachten een blinde tot Hem en smeekten Hem deze aan te raken.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vatte de blinde bij de hand en bracht hem buiten het dorp, en Hij spuwde in zijn ogen, ​legde​ hem de handen op en vroeg hem: Ziet gij iets?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zag op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Ik zie de mensen, want ik zie hen als bomen wandelen.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Vervolgens ​legde​ Hij weder de handen op zijn ogen, en hij zag duidelijk en was hersteld. En hij zag voortaan alles scherp.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zond hem naar huis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Ga het dorp zelfs niet in.</a:t>
            </a:r>
          </a:p>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27</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​Jezus​ vertrok met zijn discipelen naar de dorpen van Caesarea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Filippi</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onderweg vroeg Hij zijn discipelen en sprak tot hen: Wie zeggen de mensen, dat Ik ben?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Zij antwoordden en zeiden: ​Johannes de Doper; en anderen: ​Elia; weer anderen: Een van de profeten.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vroeg hun: Maar gij, wie zegt gij, dat Ik ben? ​Petrus​ antwoordde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Gij zijt de ​Christus.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verbood hun nadrukkelijk met iemand hierover te spreken.</a:t>
            </a:r>
          </a:p>
          <a:p>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31</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Hij begon hen te leren, dat de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Zoon des mensen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veel moest lijden en verworpen worden door de oudsten en de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overpriesters</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en </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schrift-geleerden,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gedood worden en na drie dagen opstaan.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32</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Hij sprak dit woord vrijuit. En ​Petrus​ nam Hem terzijde en begon Hem te </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bestraffen. </a:t>
            </a:r>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33</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Doch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Hij keerde Zich om en, ziende naar zijn discipelen, bestrafte Hij ​Petrus​ en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Ga weg, achter Mij, ​satan;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gij zijt niet bedacht op de dingen Gods, maar op die der </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mensen.</a:t>
            </a:r>
          </a:p>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34</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Hij riep de schare, met zijn discipelen, tot Zich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Indien iemand achter Mij wil komen, die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verloochene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zichzelf en neme zijn ​kruis​ op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volge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Mij.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ieder, die zijn leven zal willen behouden, die zal het verliezen; maar ieder, die zijn leven verliezen zal om Mijnentwil en om des evangelies wil, die zal het behouden.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wat baat het een mens de gehele wereld te winnen en aan zijn ziel schade te lijden?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wat zou een mens kunnen geven in ruil voor zijn leven?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wie zich voor Mij en voor mijn woorden schaamt in dit overspelig en zondig geslacht, de Zoon des mensen zal Zich ook voor hem schamen, wanneer Hij komt in de heerlijkheid zijns Vaders, met de ​heilige​ ​engelen.</a:t>
            </a:r>
          </a:p>
          <a:p>
            <a:endPar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4" name="Tabel 3"/>
          <p:cNvGraphicFramePr>
            <a:graphicFrameLocks noGrp="1"/>
          </p:cNvGraphicFramePr>
          <p:nvPr>
            <p:extLst>
              <p:ext uri="{D42A27DB-BD31-4B8C-83A1-F6EECF244321}">
                <p14:modId xmlns:p14="http://schemas.microsoft.com/office/powerpoint/2010/main" val="1508159359"/>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1-10</a:t>
                      </a:r>
                    </a:p>
                    <a:p>
                      <a:pPr algn="ctr"/>
                      <a:r>
                        <a:rPr lang="nl-NL" sz="1000" dirty="0" smtClean="0">
                          <a:solidFill>
                            <a:schemeClr val="bg1"/>
                          </a:solidFill>
                        </a:rPr>
                        <a:t>4000</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11-13</a:t>
                      </a:r>
                    </a:p>
                    <a:p>
                      <a:pPr algn="ctr"/>
                      <a:r>
                        <a:rPr lang="nl-NL" sz="1000" dirty="0" smtClean="0">
                          <a:solidFill>
                            <a:schemeClr val="bg1"/>
                          </a:solidFill>
                        </a:rPr>
                        <a:t>teken</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14-21</a:t>
                      </a:r>
                    </a:p>
                    <a:p>
                      <a:pPr algn="ctr"/>
                      <a:r>
                        <a:rPr lang="nl-NL" sz="1000" dirty="0" smtClean="0">
                          <a:solidFill>
                            <a:schemeClr val="bg1"/>
                          </a:solidFill>
                        </a:rPr>
                        <a:t>brood</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22-26</a:t>
                      </a:r>
                    </a:p>
                    <a:p>
                      <a:pPr algn="ctr"/>
                      <a:r>
                        <a:rPr lang="nl-NL" sz="1000" dirty="0" smtClean="0">
                          <a:solidFill>
                            <a:schemeClr val="bg1"/>
                          </a:solidFill>
                        </a:rPr>
                        <a:t>blind</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27-30</a:t>
                      </a:r>
                    </a:p>
                    <a:p>
                      <a:pPr algn="ctr"/>
                      <a:r>
                        <a:rPr lang="nl-NL" sz="1000" dirty="0" smtClean="0">
                          <a:solidFill>
                            <a:schemeClr val="bg1"/>
                          </a:solidFill>
                        </a:rPr>
                        <a:t>Messias</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31-33</a:t>
                      </a:r>
                    </a:p>
                    <a:p>
                      <a:pPr algn="ctr"/>
                      <a:r>
                        <a:rPr lang="nl-NL" sz="1000" dirty="0" smtClean="0">
                          <a:solidFill>
                            <a:schemeClr val="bg1"/>
                          </a:solidFill>
                        </a:rPr>
                        <a:t>satan</a:t>
                      </a: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
        <p:nvSpPr>
          <p:cNvPr id="2" name="Rechthoek 1"/>
          <p:cNvSpPr/>
          <p:nvPr/>
        </p:nvSpPr>
        <p:spPr>
          <a:xfrm>
            <a:off x="34032" y="692696"/>
            <a:ext cx="9109968" cy="2246769"/>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Daniël 7:13 “Ik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bleef toekijken in de nachtgezichten en zie, met de wolken des hemels kwam iemand gelijk een ​</a:t>
            </a:r>
            <a:r>
              <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rPr>
              <a:t>mensenzoon</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hij begaf zich tot de Oude van dagen, en men leidde hem voor deze; </a:t>
            </a:r>
            <a:r>
              <a:rPr lang="nl-NL" sz="20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14</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en hem werd heerschappij gegeven en ​eer​ en koninklijke macht, en alle volken, natiën en talen dienden hem. Zijn heerschappij is een eeuwige heerschappij, die niet zal vergaan, en zijn koningschap is een, dat onverderfelijk is.</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8" y="4853260"/>
            <a:ext cx="9150350"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54456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2"/>
                                        </p:tgtEl>
                                        <p:attrNameLst>
                                          <p:attrName>style.visibility</p:attrName>
                                        </p:attrNameLst>
                                      </p:cBhvr>
                                      <p:to>
                                        <p:strVal val="visible"/>
                                      </p:to>
                                    </p:set>
                                    <p:anim calcmode="lin" valueType="num">
                                      <p:cBhvr additive="base">
                                        <p:cTn id="13" dur="500" fill="hold"/>
                                        <p:tgtEl>
                                          <p:spTgt spid="5122"/>
                                        </p:tgtEl>
                                        <p:attrNameLst>
                                          <p:attrName>ppt_x</p:attrName>
                                        </p:attrNameLst>
                                      </p:cBhvr>
                                      <p:tavLst>
                                        <p:tav tm="0">
                                          <p:val>
                                            <p:strVal val="#ppt_x"/>
                                          </p:val>
                                        </p:tav>
                                        <p:tav tm="100000">
                                          <p:val>
                                            <p:strVal val="#ppt_x"/>
                                          </p:val>
                                        </p:tav>
                                      </p:tavLst>
                                    </p:anim>
                                    <p:anim calcmode="lin" valueType="num">
                                      <p:cBhvr additive="base">
                                        <p:cTn id="14"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1588" y="9248"/>
            <a:ext cx="9144000" cy="5652000"/>
          </a:xfrm>
          <a:prstGeom prst="rect">
            <a:avLst/>
          </a:prstGeom>
          <a:solidFill>
            <a:schemeClr val="tx1"/>
          </a:solidFill>
        </p:spPr>
        <p:txBody>
          <a:bodyPr wrap="square">
            <a:spAutoFit/>
          </a:bodyPr>
          <a:lstStyle/>
          <a:p>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sommigen van hen zijn van ver weg. </a:t>
            </a:r>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4</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zijn discipelen antwoordden Hem: Vanwaar zal iemand dezen hier in een eenzame streek met broden kunnen verzadigen? </a:t>
            </a:r>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5</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Hij vroeg hun: Hoeveel broden hebt gij? Zij zeiden: Zeven. </a:t>
            </a:r>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6</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Hij gaf aan de schare bevel op de grond te gaan zitten. En Hij nam de zeven broden, dankte, brak ze en gaf ze aan zijn discipelen om ze hun voor te zetten, en zij zetten ze voor aan de schare. </a:t>
            </a:r>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7</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zij hadden enkele visjes; en nadat Hij daarbij de ​zegen​ had uitgesproken, </a:t>
            </a:r>
            <a:r>
              <a:rPr lang="nl-NL" sz="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Hij, dat zij ook die moesten voorzetten. </a:t>
            </a:r>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8</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zij aten en werden verzadigd en zij raapten het overschot der brokken op, zeven korven. </a:t>
            </a:r>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9</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het waren er ongeveer vierduizend en Hij zond hen weg. </a:t>
            </a:r>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10</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terstond ging Hij met zijn discipelen in het schip en kwam in het gebied van </a:t>
            </a:r>
            <a:r>
              <a:rPr lang="nl-NL" sz="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Dalmanuta</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p>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11</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de ​Farizeeën​ liepen uit en begonnen met Hem te redetwisten; en zij begeerden van Hem een teken uit de hemel, om Hem te verzoeken.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diep zuchtend in zijn geest,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Waartoe begeert dit geslacht een teken? Voorwaar, Ik zeg u: Aan dit geslacht zal voorzeker geen teken gegeven worden!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liet hen alleen en Hij ging weder scheep en vertrok naar de overkant.</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hadden vergeten broden mede te nemen, en behalve één brood hadden zij niets bij zich in het schip.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gebood hun, zeggende: Ziet toe, wacht u voor de ​zuurdesem​ der ​Farizeeën​ en de ​zuurdesem​ van ​Herodes.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spraken erover onder elkander, dat zij geen broden hadden.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Hij dat bemerkte,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Hij tot hen: Waarom spreekt gij erover, dat gij geen broden hebt? Verstaat gij nog niet en begrijpt gij niet? Hebt gij een verhard ​hart?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Hebt gij ogen en ziet gij niet; hebt gij oren en hoort gij niet?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herinnert gij u niet, toen Ik de vijf broden brak voor de vijfduizend, hoeveel manden vol brokken gij hebt opgeraapt? En zij zeiden tot Hem: Twaalf.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bij de zeven voor de vierduizend, hoeveel korven vol brokken gij hebt opgeraapt? En zij zeiden: Zeven.</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Begrijpt gij nóg niet?</a:t>
            </a:r>
          </a:p>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22</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zij kwamen te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Betsaïda</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a:t>
            </a:r>
          </a:p>
          <a:p>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brachten een blinde tot Hem en smeekten Hem deze aan te raken.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vatte de blinde bij de hand en bracht hem buiten het dorp, en Hij spuwde in zijn ogen, ​legde​ hem de handen op en vroeg hem: Ziet gij iets?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zag op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Ik zie de mensen, want ik zie hen als bomen wandelen.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Vervolgens ​legde​ Hij weder de handen op zijn ogen, </a:t>
            </a:r>
            <a:endPar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27</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​Jezus​ vertrok met zijn discipelen naar de dorpen van Caesarea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Filippi</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onderweg vroeg Hij zijn discipelen en sprak tot hen: Wie zeggen de mensen, dat Ik ben?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Zij antwoordden en zeiden: ​Johannes de Doper; en anderen: ​Elia; weer anderen: Een van de profeten.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vroeg hun: Maar gij, wie zegt gij, dat Ik ben? ​Petrus​ antwoordde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Gij zijt de ​Christus.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verbood hun nadrukkelijk met iemand hierover te spreken.</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begon hen te leren, dat de Zoon des mensen veel moest lijden en verworpen worden door de oudsten en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overpriesters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schriftgeleerden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gedood worden en na drie dagen opstaan.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Hij sprak dit woord vrijuit. En ​Petrus​ nam Hem terzijde en begon Hem te bestraffen.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Doch Hij keerde Zich om en, ziende naar zijn discipelen, bestrafte Hij ​Petrus​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Ga weg, achter Mij, ​satan; gij zijt niet bedacht op de dingen Gods, maar op die der mensen.</a:t>
            </a:r>
          </a:p>
          <a:p>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34</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Hij riep de schare, met zijn discipelen, tot Zich en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tot hen</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 Indien iemand achter Mij wil komen, die </a:t>
            </a:r>
            <a:r>
              <a:rPr lang="nl-NL" b="1" dirty="0" err="1">
                <a:solidFill>
                  <a:schemeClr val="bg1"/>
                </a:solidFill>
                <a:latin typeface="Verdana" panose="020B0604030504040204" pitchFamily="34" charset="0"/>
                <a:ea typeface="Verdana" panose="020B0604030504040204" pitchFamily="34" charset="0"/>
                <a:cs typeface="Verdana" panose="020B0604030504040204" pitchFamily="34" charset="0"/>
              </a:rPr>
              <a:t>verloochene</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 zichzelf en neme zijn ​kruis​ op en </a:t>
            </a:r>
            <a:r>
              <a:rPr lang="nl-NL" b="1" dirty="0" err="1">
                <a:solidFill>
                  <a:schemeClr val="bg1"/>
                </a:solidFill>
                <a:latin typeface="Verdana" panose="020B0604030504040204" pitchFamily="34" charset="0"/>
                <a:ea typeface="Verdana" panose="020B0604030504040204" pitchFamily="34" charset="0"/>
                <a:cs typeface="Verdana" panose="020B0604030504040204" pitchFamily="34" charset="0"/>
              </a:rPr>
              <a:t>volge</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 Mij.</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35</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Want ieder, die zijn leven zal willen behouden, die zal het verliezen; maar ieder, die zijn leven verliezen zal om Mijnentwil en om des evangelies wil, die zal het behouden.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36</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Want wat baat het een mens de gehele wereld te winnen en aan zijn ziel schade te lijden?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37</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Want wat zou een mens kunnen geven in ruil voor zijn leven?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38</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Want wie zich voor Mij en voor mijn woorden schaamt in dit overspelig en zondig geslacht, de Zoon des mensen zal Zich ook voor hem schamen, wanneer Hij komt in de heerlijkheid zijns Vaders, met de ​heilige​ ​engelen</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4" name="Tabel 3"/>
          <p:cNvGraphicFramePr>
            <a:graphicFrameLocks noGrp="1"/>
          </p:cNvGraphicFramePr>
          <p:nvPr>
            <p:extLst>
              <p:ext uri="{D42A27DB-BD31-4B8C-83A1-F6EECF244321}">
                <p14:modId xmlns:p14="http://schemas.microsoft.com/office/powerpoint/2010/main" val="718474495"/>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1-10</a:t>
                      </a:r>
                    </a:p>
                    <a:p>
                      <a:pPr algn="ctr"/>
                      <a:r>
                        <a:rPr lang="nl-NL" sz="1000" dirty="0" smtClean="0">
                          <a:solidFill>
                            <a:schemeClr val="bg1"/>
                          </a:solidFill>
                        </a:rPr>
                        <a:t>4000</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11-13</a:t>
                      </a:r>
                    </a:p>
                    <a:p>
                      <a:pPr algn="ctr"/>
                      <a:r>
                        <a:rPr lang="nl-NL" sz="1000" dirty="0" smtClean="0">
                          <a:solidFill>
                            <a:schemeClr val="bg1"/>
                          </a:solidFill>
                        </a:rPr>
                        <a:t>teken</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14-21</a:t>
                      </a:r>
                    </a:p>
                    <a:p>
                      <a:pPr algn="ctr"/>
                      <a:r>
                        <a:rPr lang="nl-NL" sz="1000" dirty="0" smtClean="0">
                          <a:solidFill>
                            <a:schemeClr val="bg1"/>
                          </a:solidFill>
                        </a:rPr>
                        <a:t>brood</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22-26</a:t>
                      </a:r>
                    </a:p>
                    <a:p>
                      <a:pPr algn="ctr"/>
                      <a:r>
                        <a:rPr lang="nl-NL" sz="1000" dirty="0" smtClean="0">
                          <a:solidFill>
                            <a:schemeClr val="bg1"/>
                          </a:solidFill>
                        </a:rPr>
                        <a:t>blind</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27-30</a:t>
                      </a:r>
                    </a:p>
                    <a:p>
                      <a:pPr algn="ctr"/>
                      <a:r>
                        <a:rPr lang="nl-NL" sz="1000" dirty="0" smtClean="0">
                          <a:solidFill>
                            <a:schemeClr val="bg1"/>
                          </a:solidFill>
                        </a:rPr>
                        <a:t>Messias</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31-33</a:t>
                      </a:r>
                    </a:p>
                    <a:p>
                      <a:pPr algn="ctr"/>
                      <a:r>
                        <a:rPr lang="nl-NL" sz="1000" dirty="0" smtClean="0">
                          <a:solidFill>
                            <a:schemeClr val="bg1"/>
                          </a:solidFill>
                        </a:rPr>
                        <a:t>satan</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34-38</a:t>
                      </a:r>
                    </a:p>
                    <a:p>
                      <a:pPr algn="ctr"/>
                      <a:r>
                        <a:rPr lang="nl-NL" sz="1000" dirty="0" smtClean="0">
                          <a:solidFill>
                            <a:schemeClr val="bg1"/>
                          </a:solidFill>
                        </a:rPr>
                        <a:t>Achter Hem</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
        <p:nvSpPr>
          <p:cNvPr id="2" name="Rechthoek 1"/>
          <p:cNvSpPr/>
          <p:nvPr/>
        </p:nvSpPr>
        <p:spPr>
          <a:xfrm>
            <a:off x="56704" y="8960"/>
            <a:ext cx="9036496" cy="2880000"/>
          </a:xfrm>
          <a:prstGeom prst="rect">
            <a:avLst/>
          </a:prstGeom>
          <a:solidFill>
            <a:schemeClr val="tx1"/>
          </a:solidFill>
        </p:spPr>
        <p:style>
          <a:lnRef idx="0">
            <a:schemeClr val="accent2"/>
          </a:lnRef>
          <a:fillRef idx="3">
            <a:schemeClr val="accent2"/>
          </a:fillRef>
          <a:effectRef idx="3">
            <a:schemeClr val="accent2"/>
          </a:effectRef>
          <a:fontRef idx="minor">
            <a:schemeClr val="lt1"/>
          </a:fontRef>
        </p:style>
        <p:txBody>
          <a:bodyPr wrap="square" lIns="360000" rIns="360000">
            <a:spAutoFit/>
          </a:bodyPr>
          <a:lstStyle/>
          <a:p>
            <a:endParaRPr lang="nl-NL" sz="2400" b="1" dirty="0" smtClean="0">
              <a:latin typeface="Viner Hand ITC" panose="03070502030502020203" pitchFamily="66" charset="0"/>
            </a:endParaRPr>
          </a:p>
          <a:p>
            <a:pPr algn="ctr"/>
            <a:r>
              <a:rPr lang="nl-NL" sz="2800" b="1" dirty="0" smtClean="0">
                <a:latin typeface="Viner Hand ITC" panose="03070502030502020203" pitchFamily="66" charset="0"/>
              </a:rPr>
              <a:t>“</a:t>
            </a:r>
            <a:r>
              <a:rPr lang="nl-NL" sz="2800" b="1" dirty="0" smtClean="0">
                <a:latin typeface="Viner Hand ITC" panose="03070502030502020203" pitchFamily="66" charset="0"/>
              </a:rPr>
              <a:t>Goedkope </a:t>
            </a:r>
            <a:r>
              <a:rPr lang="nl-NL" sz="2800" b="1" dirty="0">
                <a:latin typeface="Viner Hand ITC" panose="03070502030502020203" pitchFamily="66" charset="0"/>
              </a:rPr>
              <a:t>genade is genade zonder navolging, </a:t>
            </a:r>
            <a:endParaRPr lang="nl-NL" sz="2800" b="1" dirty="0" smtClean="0">
              <a:latin typeface="Viner Hand ITC" panose="03070502030502020203" pitchFamily="66" charset="0"/>
            </a:endParaRPr>
          </a:p>
          <a:p>
            <a:pPr algn="ctr"/>
            <a:r>
              <a:rPr lang="nl-NL" sz="2800" b="1" dirty="0" smtClean="0">
                <a:latin typeface="Viner Hand ITC" panose="03070502030502020203" pitchFamily="66" charset="0"/>
              </a:rPr>
              <a:t>genade </a:t>
            </a:r>
            <a:r>
              <a:rPr lang="nl-NL" sz="2800" b="1" dirty="0">
                <a:latin typeface="Viner Hand ITC" panose="03070502030502020203" pitchFamily="66" charset="0"/>
              </a:rPr>
              <a:t>zonder het kruis te dragen, </a:t>
            </a:r>
            <a:endParaRPr lang="nl-NL" sz="2800" b="1" dirty="0" smtClean="0">
              <a:latin typeface="Viner Hand ITC" panose="03070502030502020203" pitchFamily="66" charset="0"/>
            </a:endParaRPr>
          </a:p>
          <a:p>
            <a:pPr algn="ctr"/>
            <a:r>
              <a:rPr lang="nl-NL" sz="2800" b="1" dirty="0" smtClean="0">
                <a:latin typeface="Viner Hand ITC" panose="03070502030502020203" pitchFamily="66" charset="0"/>
              </a:rPr>
              <a:t>genade </a:t>
            </a:r>
            <a:r>
              <a:rPr lang="nl-NL" sz="2800" b="1" dirty="0">
                <a:latin typeface="Viner Hand ITC" panose="03070502030502020203" pitchFamily="66" charset="0"/>
              </a:rPr>
              <a:t>zonder de levende, </a:t>
            </a:r>
            <a:endParaRPr lang="nl-NL" sz="2800" b="1" dirty="0" smtClean="0">
              <a:latin typeface="Viner Hand ITC" panose="03070502030502020203" pitchFamily="66" charset="0"/>
            </a:endParaRPr>
          </a:p>
          <a:p>
            <a:pPr algn="ctr"/>
            <a:r>
              <a:rPr lang="nl-NL" sz="2800" b="1" dirty="0" smtClean="0">
                <a:latin typeface="Viner Hand ITC" panose="03070502030502020203" pitchFamily="66" charset="0"/>
              </a:rPr>
              <a:t>mens </a:t>
            </a:r>
            <a:r>
              <a:rPr lang="nl-NL" sz="2800" b="1" dirty="0">
                <a:latin typeface="Viner Hand ITC" panose="03070502030502020203" pitchFamily="66" charset="0"/>
              </a:rPr>
              <a:t>geworden Jezus Christus</a:t>
            </a:r>
            <a:r>
              <a:rPr lang="nl-NL" sz="2800" b="1" dirty="0" smtClean="0">
                <a:latin typeface="Viner Hand ITC" panose="03070502030502020203" pitchFamily="66" charset="0"/>
              </a:rPr>
              <a:t>.”</a:t>
            </a:r>
          </a:p>
          <a:p>
            <a:endParaRPr lang="nl-NL" sz="2400" b="1" dirty="0" smtClean="0">
              <a:latin typeface="Viner Hand ITC" panose="03070502030502020203" pitchFamily="66" charset="0"/>
            </a:endParaRPr>
          </a:p>
          <a:p>
            <a:pPr algn="r"/>
            <a:r>
              <a:rPr lang="nl-NL" sz="2400" b="1" dirty="0" smtClean="0">
                <a:latin typeface="Viner Hand ITC" panose="03070502030502020203" pitchFamily="66" charset="0"/>
              </a:rPr>
              <a:t> Dietrich </a:t>
            </a:r>
            <a:r>
              <a:rPr lang="nl-NL" sz="2400" b="1" dirty="0" err="1" smtClean="0">
                <a:latin typeface="Viner Hand ITC" panose="03070502030502020203" pitchFamily="66" charset="0"/>
              </a:rPr>
              <a:t>Bonhoeffer</a:t>
            </a:r>
            <a:endParaRPr lang="nl-NL" sz="2400" b="1" dirty="0">
              <a:latin typeface="Viner Hand ITC" panose="03070502030502020203" pitchFamily="66" charset="0"/>
            </a:endParaRPr>
          </a:p>
        </p:txBody>
      </p:sp>
    </p:spTree>
    <p:extLst>
      <p:ext uri="{BB962C8B-B14F-4D97-AF65-F5344CB8AC3E}">
        <p14:creationId xmlns:p14="http://schemas.microsoft.com/office/powerpoint/2010/main" val="28570484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2060848"/>
            <a:ext cx="321945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el 2"/>
          <p:cNvGraphicFramePr>
            <a:graphicFrameLocks noGrp="1"/>
          </p:cNvGraphicFramePr>
          <p:nvPr>
            <p:extLst>
              <p:ext uri="{D42A27DB-BD31-4B8C-83A1-F6EECF244321}">
                <p14:modId xmlns:p14="http://schemas.microsoft.com/office/powerpoint/2010/main" val="2602360266"/>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tx1"/>
                          </a:solidFill>
                        </a:rPr>
                        <a:t>1-5</a:t>
                      </a:r>
                    </a:p>
                    <a:p>
                      <a:pPr algn="ctr"/>
                      <a:r>
                        <a:rPr lang="nl-NL" sz="1000" dirty="0" smtClean="0">
                          <a:solidFill>
                            <a:schemeClr val="tx1"/>
                          </a:solidFill>
                        </a:rPr>
                        <a:t>bezeten</a:t>
                      </a: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tx1"/>
                          </a:solidFill>
                        </a:rPr>
                        <a:t>3-9</a:t>
                      </a:r>
                    </a:p>
                    <a:p>
                      <a:pPr algn="ctr"/>
                      <a:r>
                        <a:rPr lang="nl-NL" sz="1000" dirty="0" smtClean="0">
                          <a:solidFill>
                            <a:schemeClr val="tx1"/>
                          </a:solidFill>
                        </a:rPr>
                        <a:t>de zaaier</a:t>
                      </a: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tx1"/>
                          </a:solidFill>
                        </a:rPr>
                        <a:t>10-12</a:t>
                      </a:r>
                    </a:p>
                    <a:p>
                      <a:pPr algn="ctr"/>
                      <a:r>
                        <a:rPr lang="nl-NL" sz="1000" dirty="0" smtClean="0">
                          <a:solidFill>
                            <a:schemeClr val="tx1"/>
                          </a:solidFill>
                        </a:rPr>
                        <a:t>gelijkenissen</a:t>
                      </a: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tx1"/>
                          </a:solidFill>
                        </a:rPr>
                        <a:t>13-20</a:t>
                      </a:r>
                    </a:p>
                    <a:p>
                      <a:pPr algn="ctr"/>
                      <a:r>
                        <a:rPr lang="nl-NL" sz="1000" dirty="0" smtClean="0">
                          <a:solidFill>
                            <a:schemeClr val="tx1"/>
                          </a:solidFill>
                        </a:rPr>
                        <a:t>uitleg </a:t>
                      </a:r>
                      <a:r>
                        <a:rPr lang="nl-NL" sz="1000" baseline="0" dirty="0" smtClean="0">
                          <a:solidFill>
                            <a:schemeClr val="tx1"/>
                          </a:solidFill>
                        </a:rPr>
                        <a:t> </a:t>
                      </a:r>
                      <a:r>
                        <a:rPr lang="nl-NL" sz="1000" dirty="0" smtClean="0">
                          <a:solidFill>
                            <a:schemeClr val="tx1"/>
                          </a:solidFill>
                        </a:rPr>
                        <a:t>zaaier</a:t>
                      </a: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tx1"/>
                          </a:solidFill>
                        </a:rPr>
                        <a:t>21-23</a:t>
                      </a:r>
                    </a:p>
                    <a:p>
                      <a:pPr algn="ctr"/>
                      <a:r>
                        <a:rPr lang="nl-NL" sz="1000" dirty="0" smtClean="0">
                          <a:solidFill>
                            <a:schemeClr val="tx1"/>
                          </a:solidFill>
                        </a:rPr>
                        <a:t>de lamp</a:t>
                      </a: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tx1"/>
                          </a:solidFill>
                        </a:rPr>
                        <a:t>24-25</a:t>
                      </a:r>
                    </a:p>
                    <a:p>
                      <a:pPr algn="ctr"/>
                      <a:r>
                        <a:rPr lang="nl-NL" sz="1000" dirty="0" smtClean="0">
                          <a:solidFill>
                            <a:schemeClr val="tx1"/>
                          </a:solidFill>
                        </a:rPr>
                        <a:t>de</a:t>
                      </a:r>
                      <a:r>
                        <a:rPr lang="nl-NL" sz="1000" baseline="0" dirty="0" smtClean="0">
                          <a:solidFill>
                            <a:schemeClr val="tx1"/>
                          </a:solidFill>
                        </a:rPr>
                        <a:t> maat</a:t>
                      </a:r>
                      <a:endParaRPr lang="nl-NL" sz="1000" dirty="0" smtClean="0">
                        <a:solidFill>
                          <a:schemeClr val="tx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tx1"/>
                          </a:solidFill>
                        </a:rPr>
                        <a:t>26-29</a:t>
                      </a:r>
                    </a:p>
                    <a:p>
                      <a:pPr algn="ctr"/>
                      <a:r>
                        <a:rPr lang="nl-NL" sz="1000" dirty="0" smtClean="0">
                          <a:solidFill>
                            <a:schemeClr val="tx1"/>
                          </a:solidFill>
                        </a:rPr>
                        <a:t>het wonder</a:t>
                      </a: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tx1"/>
                          </a:solidFill>
                        </a:rPr>
                        <a:t>30-32</a:t>
                      </a:r>
                    </a:p>
                    <a:p>
                      <a:pPr algn="ctr"/>
                      <a:r>
                        <a:rPr lang="nl-NL" sz="1000" dirty="0" smtClean="0">
                          <a:solidFill>
                            <a:schemeClr val="tx1"/>
                          </a:solidFill>
                        </a:rPr>
                        <a:t>Mosterdzaad</a:t>
                      </a: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tx1"/>
                          </a:solidFill>
                        </a:rPr>
                        <a:t>35-41</a:t>
                      </a:r>
                    </a:p>
                    <a:p>
                      <a:pPr algn="ctr"/>
                      <a:r>
                        <a:rPr lang="nl-NL" sz="1000" dirty="0" smtClean="0">
                          <a:solidFill>
                            <a:schemeClr val="tx1"/>
                          </a:solidFill>
                        </a:rPr>
                        <a:t>storm</a:t>
                      </a:r>
                      <a:endParaRPr lang="nl-NL" sz="1000" dirty="0">
                        <a:solidFill>
                          <a:schemeClr val="tx1"/>
                        </a:solidFill>
                      </a:endParaRPr>
                    </a:p>
                  </a:txBody>
                  <a:tcPr>
                    <a:cell3D prstMaterial="dkEdge">
                      <a:bevel w="25400" h="25400" prst="angle"/>
                      <a:lightRig rig="flood" dir="t"/>
                    </a:cell3D>
                    <a:solidFill>
                      <a:srgbClr val="220B00"/>
                    </a:solidFill>
                  </a:tcPr>
                </a:tc>
              </a:tr>
            </a:tbl>
          </a:graphicData>
        </a:graphic>
      </p:graphicFrame>
    </p:spTree>
    <p:extLst>
      <p:ext uri="{BB962C8B-B14F-4D97-AF65-F5344CB8AC3E}">
        <p14:creationId xmlns:p14="http://schemas.microsoft.com/office/powerpoint/2010/main" val="33220051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noChangeAspect="1"/>
          </p:cNvSpPr>
          <p:nvPr>
            <p:ph idx="1"/>
          </p:nvPr>
        </p:nvSpPr>
        <p:spPr>
          <a:xfrm>
            <a:off x="84058" y="68070"/>
            <a:ext cx="2196000" cy="1440000"/>
          </a:xfrm>
          <a:solidFill>
            <a:srgbClr val="37441C"/>
          </a:solidFill>
        </p:spPr>
        <p:txBody>
          <a:bodyPr rIns="0"/>
          <a:lstStyle/>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H.1</a:t>
            </a:r>
          </a:p>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Johannes de Doper</a:t>
            </a:r>
          </a:p>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a:t>
            </a: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doop en de verzoeking in de </a:t>
            </a: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woestijn</a:t>
            </a:r>
          </a:p>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Jesjoea </a:t>
            </a: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naar Galilea – De roeping der eerste </a:t>
            </a: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discipelen</a:t>
            </a:r>
          </a:p>
          <a:p>
            <a:pPr marL="0" indent="0">
              <a:buNone/>
            </a:pP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In de synagoge te </a:t>
            </a:r>
            <a:r>
              <a:rPr lang="nl-NL" sz="800" i="1" dirty="0" err="1">
                <a:solidFill>
                  <a:schemeClr val="bg1"/>
                </a:solidFill>
                <a:latin typeface="Verdana" panose="020B0604030504040204" pitchFamily="34" charset="0"/>
                <a:ea typeface="Verdana" panose="020B0604030504040204" pitchFamily="34" charset="0"/>
                <a:cs typeface="Verdana" panose="020B0604030504040204" pitchFamily="34" charset="0"/>
              </a:rPr>
              <a:t>Kafarnaüm</a:t>
            </a:r>
            <a:endPar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In het huis van Petrus</a:t>
            </a:r>
          </a:p>
          <a:p>
            <a:pPr marL="0" indent="0">
              <a:buNone/>
            </a:pP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De genezing van een melaatse</a:t>
            </a:r>
          </a:p>
          <a:p>
            <a:pPr marL="0" indent="0">
              <a:buNone/>
            </a:pPr>
            <a:endPar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800" dirty="0"/>
          </a:p>
        </p:txBody>
      </p:sp>
      <p:sp>
        <p:nvSpPr>
          <p:cNvPr id="4" name="Tijdelijke aanduiding voor inhoud 2"/>
          <p:cNvSpPr txBox="1">
            <a:spLocks/>
          </p:cNvSpPr>
          <p:nvPr/>
        </p:nvSpPr>
        <p:spPr>
          <a:xfrm>
            <a:off x="2349396" y="68070"/>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H.2</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Genezing van een verlamde</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roeping van Levi</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vasten</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Aren plukken op de Sabbat</a:t>
            </a:r>
          </a:p>
          <a:p>
            <a:pPr marL="0" indent="0">
              <a:buFont typeface="Arial" panose="020B0604020202020204" pitchFamily="34" charset="0"/>
              <a:buNone/>
            </a:pPr>
            <a:endPar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b="1" dirty="0">
              <a:solidFill>
                <a:prstClr val="black"/>
              </a:solidFill>
            </a:endParaRPr>
          </a:p>
        </p:txBody>
      </p:sp>
      <p:sp>
        <p:nvSpPr>
          <p:cNvPr id="5" name="Tijdelijke aanduiding voor inhoud 2"/>
          <p:cNvSpPr txBox="1">
            <a:spLocks/>
          </p:cNvSpPr>
          <p:nvPr/>
        </p:nvSpPr>
        <p:spPr>
          <a:xfrm>
            <a:off x="4617628" y="68374"/>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H.3</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Een genezing op de Sabbat</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de onreine geesten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twaalf apostelen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Beëlzebul</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zijn verwanten</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6" name="Tijdelijke aanduiding voor inhoud 2"/>
          <p:cNvSpPr txBox="1">
            <a:spLocks/>
          </p:cNvSpPr>
          <p:nvPr/>
        </p:nvSpPr>
        <p:spPr>
          <a:xfrm>
            <a:off x="84058" y="1580246"/>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H.5</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de bezetene</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dochtertje van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Jaïrus</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7" name="Tijdelijke aanduiding voor inhoud 2"/>
          <p:cNvSpPr txBox="1">
            <a:spLocks/>
          </p:cNvSpPr>
          <p:nvPr/>
        </p:nvSpPr>
        <p:spPr>
          <a:xfrm>
            <a:off x="2349396" y="1580246"/>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H.6</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verwerping te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Nazaret</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uitzending van de discipelen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dood van Johannes de Doper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terugkeer van de apostelen en de wonderbare spijziging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gaande over het meer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Genezing in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Genesaret</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8" name="Tijdelijke aanduiding voor inhoud 2"/>
          <p:cNvSpPr txBox="1">
            <a:spLocks/>
          </p:cNvSpPr>
          <p:nvPr/>
        </p:nvSpPr>
        <p:spPr>
          <a:xfrm>
            <a:off x="4617628" y="1580398"/>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H.7</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Twistgesprekken met de Farizeeën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Syrofenicische</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 vrouw</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de doofstomme</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9" name="Tijdelijke aanduiding voor inhoud 2"/>
          <p:cNvSpPr txBox="1">
            <a:spLocks/>
          </p:cNvSpPr>
          <p:nvPr/>
        </p:nvSpPr>
        <p:spPr>
          <a:xfrm>
            <a:off x="87216" y="3092414"/>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H.9</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verheerlijking op de berg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een bezeten knaap</a:t>
            </a:r>
          </a:p>
          <a:p>
            <a:pPr marL="0" indent="0">
              <a:buFont typeface="Arial" panose="020B0604020202020204" pitchFamily="34" charset="0"/>
              <a:buNone/>
            </a:pP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2</a:t>
            </a:r>
            <a:r>
              <a:rPr lang="nl-NL" sz="800" i="1" baseline="30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 </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en strijd om de voorrang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Verleiding tot zonde</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0" name="Tijdelijke aanduiding voor inhoud 2"/>
          <p:cNvSpPr txBox="1">
            <a:spLocks/>
          </p:cNvSpPr>
          <p:nvPr/>
        </p:nvSpPr>
        <p:spPr>
          <a:xfrm>
            <a:off x="2352554" y="3092414"/>
            <a:ext cx="2196000" cy="1440000"/>
          </a:xfrm>
          <a:prstGeom prst="rect">
            <a:avLst/>
          </a:prstGeom>
          <a:solidFill>
            <a:srgbClr val="2217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H.10</a:t>
            </a:r>
          </a:p>
          <a:p>
            <a:pPr marL="0" indent="0">
              <a:buFont typeface="Arial" panose="020B0604020202020204" pitchFamily="34" charset="0"/>
              <a:buNone/>
            </a:pPr>
            <a:r>
              <a:rPr lang="nl-NL" sz="800" i="1" dirty="0">
                <a:solidFill>
                  <a:prstClr val="white"/>
                </a:solidFill>
                <a:latin typeface="Verdana" panose="020B0604030504040204" pitchFamily="34" charset="0"/>
                <a:ea typeface="Verdana" panose="020B0604030504040204" pitchFamily="34" charset="0"/>
                <a:cs typeface="Verdana" panose="020B0604030504040204" pitchFamily="34" charset="0"/>
              </a:rPr>
              <a:t>G</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esprekken op de reis naar Jeruzalem</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zegent de kinderen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rijke jongeling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loon voor het volgen van Jesjoea</a:t>
            </a:r>
          </a:p>
          <a:p>
            <a:pPr marL="0" indent="0">
              <a:buFont typeface="Arial" panose="020B0604020202020204" pitchFamily="34" charset="0"/>
              <a:buNone/>
            </a:pP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3</a:t>
            </a:r>
            <a:r>
              <a:rPr lang="nl-NL" sz="800" i="1" baseline="30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Niet heersen maar dienen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Bartimeüs</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1" name="Tijdelijke aanduiding voor inhoud 2"/>
          <p:cNvSpPr txBox="1">
            <a:spLocks/>
          </p:cNvSpPr>
          <p:nvPr/>
        </p:nvSpPr>
        <p:spPr>
          <a:xfrm>
            <a:off x="4620786" y="309241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H.11</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intocht in Jeruzalem</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reiniging van de tempel en de verdorde vijgenboom</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naar Jezus’ bevoegdheid</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2" name="Tijdelijke aanduiding voor inhoud 2"/>
          <p:cNvSpPr txBox="1">
            <a:spLocks/>
          </p:cNvSpPr>
          <p:nvPr/>
        </p:nvSpPr>
        <p:spPr>
          <a:xfrm>
            <a:off x="6885900" y="68222"/>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H.4</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zaaier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lamp</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 is van het zaad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storm op het meer</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3" name="Tijdelijke aanduiding voor inhoud 2"/>
          <p:cNvSpPr txBox="1">
            <a:spLocks/>
          </p:cNvSpPr>
          <p:nvPr/>
        </p:nvSpPr>
        <p:spPr>
          <a:xfrm>
            <a:off x="6885900" y="1580246"/>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H.8</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tweede wonderbare spijziging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om een teken en het zuurdesem van de Farizeeën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blinde te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Betsaïda</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belijdenis van Petrus en </a:t>
            </a:r>
          </a:p>
          <a:p>
            <a:pPr marL="0" indent="0">
              <a:buFont typeface="Arial" panose="020B0604020202020204" pitchFamily="34" charset="0"/>
              <a:buNone/>
            </a:pP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1</a:t>
            </a:r>
            <a:r>
              <a:rPr lang="nl-NL" sz="800" i="1" baseline="30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4" name="Tijdelijke aanduiding voor inhoud 2"/>
          <p:cNvSpPr txBox="1">
            <a:spLocks/>
          </p:cNvSpPr>
          <p:nvPr/>
        </p:nvSpPr>
        <p:spPr>
          <a:xfrm>
            <a:off x="6889058" y="309241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H.12</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onrechtvaardige pachters</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recht van de Keizer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naar de opstanding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grote gebod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Davids </a:t>
            </a:r>
            <a:r>
              <a:rPr lang="nl-NL" sz="800" i="1" dirty="0">
                <a:solidFill>
                  <a:prstClr val="white"/>
                </a:solidFill>
                <a:latin typeface="Verdana" panose="020B0604030504040204" pitchFamily="34" charset="0"/>
                <a:ea typeface="Verdana" panose="020B0604030504040204" pitchFamily="34" charset="0"/>
                <a:cs typeface="Verdana" panose="020B0604030504040204" pitchFamily="34" charset="0"/>
              </a:rPr>
              <a:t>Z</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oon en Heer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Waarschuwing tegen de </a:t>
            </a:r>
            <a:r>
              <a:rPr lang="nl-NL" sz="800" i="1" dirty="0">
                <a:solidFill>
                  <a:prstClr val="white"/>
                </a:solidFill>
                <a:latin typeface="Verdana" panose="020B0604030504040204" pitchFamily="34" charset="0"/>
                <a:ea typeface="Verdana" panose="020B0604030504040204" pitchFamily="34" charset="0"/>
                <a:cs typeface="Verdana" panose="020B0604030504040204" pitchFamily="34" charset="0"/>
              </a:rPr>
              <a:t>S</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chriftgeleerden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penninkske</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 van de weduwe</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5" name="Tijdelijke aanduiding voor inhoud 2"/>
          <p:cNvSpPr txBox="1">
            <a:spLocks/>
          </p:cNvSpPr>
          <p:nvPr/>
        </p:nvSpPr>
        <p:spPr>
          <a:xfrm>
            <a:off x="84058" y="460473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H.13</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Rede over de laatste dingen</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6" name="Tijdelijke aanduiding voor inhoud 2"/>
          <p:cNvSpPr txBox="1">
            <a:spLocks/>
          </p:cNvSpPr>
          <p:nvPr/>
        </p:nvSpPr>
        <p:spPr>
          <a:xfrm>
            <a:off x="2349396" y="460473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H.14</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Zalving en het verraad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voorbereiding van de paasmaaltijd De instelling van het Avondmaal</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verloochening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voorzegd</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Gethsemane</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gevangenneming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Voor de Raad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door Petrus verloochend</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7" name="Tijdelijke aanduiding voor inhoud 2"/>
          <p:cNvSpPr txBox="1">
            <a:spLocks/>
          </p:cNvSpPr>
          <p:nvPr/>
        </p:nvSpPr>
        <p:spPr>
          <a:xfrm>
            <a:off x="4617628" y="460473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H.15</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voor Pilatus</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Barabbas</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bespotting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kruisiging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sterven van Jesjoea</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begrafenis</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8" name="Tijdelijke aanduiding voor inhoud 2"/>
          <p:cNvSpPr txBox="1">
            <a:spLocks/>
          </p:cNvSpPr>
          <p:nvPr/>
        </p:nvSpPr>
        <p:spPr>
          <a:xfrm>
            <a:off x="6885900" y="4604734"/>
            <a:ext cx="2196000" cy="1440000"/>
          </a:xfrm>
          <a:prstGeom prst="rect">
            <a:avLst/>
          </a:prstGeom>
          <a:solidFill>
            <a:schemeClr val="tx2">
              <a:lumMod val="50000"/>
            </a:schemeClr>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H.16</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opstanding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Verschijningen van Jesjoea</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9" name="Tijdelijke aanduiding voor inhoud 2"/>
          <p:cNvSpPr txBox="1">
            <a:spLocks noChangeAspect="1"/>
          </p:cNvSpPr>
          <p:nvPr/>
        </p:nvSpPr>
        <p:spPr>
          <a:xfrm>
            <a:off x="590592" y="1917248"/>
            <a:ext cx="5709600" cy="3744000"/>
          </a:xfrm>
          <a:prstGeom prst="rect">
            <a:avLst/>
          </a:prstGeom>
          <a:solidFill>
            <a:srgbClr val="37441C"/>
          </a:solidFill>
          <a:ln w="76200">
            <a:solidFill>
              <a:schemeClr val="bg1"/>
            </a:solidFill>
          </a:ln>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20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H.4</a:t>
            </a:r>
          </a:p>
          <a:p>
            <a:pPr marL="0" indent="0">
              <a:buFont typeface="Arial" panose="020B0604020202020204" pitchFamily="34" charset="0"/>
              <a:buNone/>
            </a:pPr>
            <a:r>
              <a:rPr lang="nl-NL" sz="20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zaaier</a:t>
            </a:r>
          </a:p>
          <a:p>
            <a:pPr marL="0" indent="0">
              <a:buFont typeface="Arial" panose="020B0604020202020204" pitchFamily="34" charset="0"/>
              <a:buNone/>
            </a:pPr>
            <a:r>
              <a:rPr lang="nl-NL" sz="20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lamp</a:t>
            </a:r>
          </a:p>
          <a:p>
            <a:pPr marL="0" indent="0">
              <a:buFont typeface="Arial" panose="020B0604020202020204" pitchFamily="34" charset="0"/>
              <a:buNone/>
            </a:pPr>
            <a:r>
              <a:rPr lang="nl-NL" sz="20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 is van het zaad</a:t>
            </a:r>
          </a:p>
          <a:p>
            <a:pPr marL="0" indent="0">
              <a:buFont typeface="Arial" panose="020B0604020202020204" pitchFamily="34" charset="0"/>
              <a:buNone/>
            </a:pPr>
            <a:r>
              <a:rPr lang="nl-NL" sz="20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storm op het meer</a:t>
            </a:r>
          </a:p>
          <a:p>
            <a:pPr marL="0" indent="0">
              <a:buFont typeface="Arial" panose="020B0604020202020204" pitchFamily="34" charset="0"/>
              <a:buNone/>
            </a:pPr>
            <a:endParaRPr lang="nl-NL" sz="20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20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2000" b="1" dirty="0">
              <a:solidFill>
                <a:prstClr val="black"/>
              </a:solidFill>
            </a:endParaRPr>
          </a:p>
        </p:txBody>
      </p:sp>
      <p:pic>
        <p:nvPicPr>
          <p:cNvPr id="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61" y="6020197"/>
            <a:ext cx="9175750"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kstvak 1"/>
          <p:cNvSpPr txBox="1"/>
          <p:nvPr/>
        </p:nvSpPr>
        <p:spPr>
          <a:xfrm rot="21038725">
            <a:off x="1784882" y="3498055"/>
            <a:ext cx="7020000" cy="1200329"/>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endParaRPr lang="nl-NL" sz="2400" b="1" dirty="0" smtClean="0">
              <a:latin typeface="Verdana" panose="020B0604030504040204" pitchFamily="34" charset="0"/>
              <a:ea typeface="Verdana" panose="020B0604030504040204" pitchFamily="34" charset="0"/>
              <a:cs typeface="Verdana" panose="020B0604030504040204" pitchFamily="34" charset="0"/>
            </a:endParaRPr>
          </a:p>
          <a:p>
            <a:pPr algn="ctr"/>
            <a:r>
              <a:rPr lang="nl-NL" sz="2400" b="1" dirty="0" smtClean="0">
                <a:latin typeface="Verdana" panose="020B0604030504040204" pitchFamily="34" charset="0"/>
                <a:ea typeface="Verdana" panose="020B0604030504040204" pitchFamily="34" charset="0"/>
                <a:cs typeface="Verdana" panose="020B0604030504040204" pitchFamily="34" charset="0"/>
              </a:rPr>
              <a:t>Gelijkenissen van het Koninkrijk</a:t>
            </a:r>
          </a:p>
          <a:p>
            <a:pPr algn="ctr"/>
            <a:endParaRPr lang="nl-NL" sz="24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428986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noChangeAspect="1"/>
          </p:cNvSpPr>
          <p:nvPr>
            <p:ph idx="1"/>
          </p:nvPr>
        </p:nvSpPr>
        <p:spPr>
          <a:xfrm>
            <a:off x="84058" y="68070"/>
            <a:ext cx="2196000" cy="1440000"/>
          </a:xfrm>
          <a:solidFill>
            <a:srgbClr val="37441C"/>
          </a:solidFill>
        </p:spPr>
        <p:txBody>
          <a:bodyPr rIns="0"/>
          <a:lstStyle/>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H.1</a:t>
            </a:r>
          </a:p>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Johannes de Doper</a:t>
            </a:r>
          </a:p>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a:t>
            </a: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doop en de verzoeking in de </a:t>
            </a: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woestijn</a:t>
            </a:r>
          </a:p>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Jesjoea </a:t>
            </a: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naar Galilea – De roeping der eerste </a:t>
            </a: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discipelen</a:t>
            </a:r>
          </a:p>
          <a:p>
            <a:pPr marL="0" indent="0">
              <a:buNone/>
            </a:pP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In de synagoge te </a:t>
            </a:r>
            <a:r>
              <a:rPr lang="nl-NL" sz="800" i="1" dirty="0" err="1">
                <a:solidFill>
                  <a:schemeClr val="bg1"/>
                </a:solidFill>
                <a:latin typeface="Verdana" panose="020B0604030504040204" pitchFamily="34" charset="0"/>
                <a:ea typeface="Verdana" panose="020B0604030504040204" pitchFamily="34" charset="0"/>
                <a:cs typeface="Verdana" panose="020B0604030504040204" pitchFamily="34" charset="0"/>
              </a:rPr>
              <a:t>Kafarnaüm</a:t>
            </a:r>
            <a:endPar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In het huis van Petrus</a:t>
            </a:r>
          </a:p>
          <a:p>
            <a:pPr marL="0" indent="0">
              <a:buNone/>
            </a:pP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De genezing van een melaatse</a:t>
            </a:r>
          </a:p>
          <a:p>
            <a:pPr marL="0" indent="0">
              <a:buNone/>
            </a:pPr>
            <a:endPar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800" dirty="0"/>
          </a:p>
        </p:txBody>
      </p:sp>
      <p:sp>
        <p:nvSpPr>
          <p:cNvPr id="4" name="Tijdelijke aanduiding voor inhoud 2"/>
          <p:cNvSpPr txBox="1">
            <a:spLocks/>
          </p:cNvSpPr>
          <p:nvPr/>
        </p:nvSpPr>
        <p:spPr>
          <a:xfrm>
            <a:off x="2349396" y="68070"/>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H.2</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Genezing van een verlamde</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roeping van Levi</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vasten</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Aren plukken op de Sabbat</a:t>
            </a:r>
          </a:p>
          <a:p>
            <a:pPr marL="0" indent="0">
              <a:buFont typeface="Arial" panose="020B0604020202020204" pitchFamily="34" charset="0"/>
              <a:buNone/>
            </a:pPr>
            <a:endPar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b="1" dirty="0">
              <a:solidFill>
                <a:prstClr val="black"/>
              </a:solidFill>
            </a:endParaRPr>
          </a:p>
        </p:txBody>
      </p:sp>
      <p:sp>
        <p:nvSpPr>
          <p:cNvPr id="5" name="Tijdelijke aanduiding voor inhoud 2"/>
          <p:cNvSpPr txBox="1">
            <a:spLocks/>
          </p:cNvSpPr>
          <p:nvPr/>
        </p:nvSpPr>
        <p:spPr>
          <a:xfrm>
            <a:off x="4617628" y="68374"/>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H.3</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Een genezing op de Sabbat</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de onreine geesten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twaalf apostelen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Beëlzebul</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zijn verwanten</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6" name="Tijdelijke aanduiding voor inhoud 2"/>
          <p:cNvSpPr txBox="1">
            <a:spLocks/>
          </p:cNvSpPr>
          <p:nvPr/>
        </p:nvSpPr>
        <p:spPr>
          <a:xfrm>
            <a:off x="84058" y="1580246"/>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H.5</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de bezetene</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dochtertje van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Jaïrus</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7" name="Tijdelijke aanduiding voor inhoud 2"/>
          <p:cNvSpPr txBox="1">
            <a:spLocks/>
          </p:cNvSpPr>
          <p:nvPr/>
        </p:nvSpPr>
        <p:spPr>
          <a:xfrm>
            <a:off x="2349396" y="1580246"/>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H.6</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verwerping te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Nazaret</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uitzending van de discipelen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dood van Johannes de Doper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terugkeer van de apostelen en de wonderbare spijziging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gaande over het meer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Genezing in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Genesaret</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8" name="Tijdelijke aanduiding voor inhoud 2"/>
          <p:cNvSpPr txBox="1">
            <a:spLocks/>
          </p:cNvSpPr>
          <p:nvPr/>
        </p:nvSpPr>
        <p:spPr>
          <a:xfrm>
            <a:off x="4617628" y="1580398"/>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H.7</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Twistgesprekken met de Farizeeën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Syrofenicische</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 vrouw</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de doofstomme</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9" name="Tijdelijke aanduiding voor inhoud 2"/>
          <p:cNvSpPr txBox="1">
            <a:spLocks/>
          </p:cNvSpPr>
          <p:nvPr/>
        </p:nvSpPr>
        <p:spPr>
          <a:xfrm>
            <a:off x="87216" y="3092414"/>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H.9</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verheerlijking op de berg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een bezeten knaap</a:t>
            </a:r>
          </a:p>
          <a:p>
            <a:pPr marL="0" indent="0">
              <a:buFont typeface="Arial" panose="020B0604020202020204" pitchFamily="34" charset="0"/>
              <a:buNone/>
            </a:pP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2</a:t>
            </a:r>
            <a:r>
              <a:rPr lang="nl-NL" sz="800" i="1" baseline="30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 </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en strijd om de voorrang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Verleiding tot zonde</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0" name="Tijdelijke aanduiding voor inhoud 2"/>
          <p:cNvSpPr txBox="1">
            <a:spLocks/>
          </p:cNvSpPr>
          <p:nvPr/>
        </p:nvSpPr>
        <p:spPr>
          <a:xfrm>
            <a:off x="2352554" y="3092414"/>
            <a:ext cx="2196000" cy="1440000"/>
          </a:xfrm>
          <a:prstGeom prst="rect">
            <a:avLst/>
          </a:prstGeom>
          <a:solidFill>
            <a:srgbClr val="2217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H.10</a:t>
            </a:r>
          </a:p>
          <a:p>
            <a:pPr marL="0" indent="0">
              <a:buFont typeface="Arial" panose="020B0604020202020204" pitchFamily="34" charset="0"/>
              <a:buNone/>
            </a:pPr>
            <a:r>
              <a:rPr lang="nl-NL" sz="800" i="1" dirty="0">
                <a:solidFill>
                  <a:prstClr val="white"/>
                </a:solidFill>
                <a:latin typeface="Verdana" panose="020B0604030504040204" pitchFamily="34" charset="0"/>
                <a:ea typeface="Verdana" panose="020B0604030504040204" pitchFamily="34" charset="0"/>
                <a:cs typeface="Verdana" panose="020B0604030504040204" pitchFamily="34" charset="0"/>
              </a:rPr>
              <a:t>G</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esprekken op de reis naar Jeruzalem</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zegent de kinderen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rijke jongeling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loon voor het volgen van Jesjoea</a:t>
            </a:r>
          </a:p>
          <a:p>
            <a:pPr marL="0" indent="0">
              <a:buFont typeface="Arial" panose="020B0604020202020204" pitchFamily="34" charset="0"/>
              <a:buNone/>
            </a:pP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3</a:t>
            </a:r>
            <a:r>
              <a:rPr lang="nl-NL" sz="800" i="1" baseline="30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Niet heersen maar dienen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Bartimeüs</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1" name="Tijdelijke aanduiding voor inhoud 2"/>
          <p:cNvSpPr txBox="1">
            <a:spLocks/>
          </p:cNvSpPr>
          <p:nvPr/>
        </p:nvSpPr>
        <p:spPr>
          <a:xfrm>
            <a:off x="4620786" y="309241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H.11</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intocht in Jeruzalem</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reiniging van de tempel en de verdorde vijgenboom</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naar Jezus’ bevoegdheid</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2" name="Tijdelijke aanduiding voor inhoud 2"/>
          <p:cNvSpPr txBox="1">
            <a:spLocks/>
          </p:cNvSpPr>
          <p:nvPr/>
        </p:nvSpPr>
        <p:spPr>
          <a:xfrm>
            <a:off x="6885900" y="68222"/>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H.4</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zaaier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lamp</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 is van het zaad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storm op het meer</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3" name="Tijdelijke aanduiding voor inhoud 2"/>
          <p:cNvSpPr txBox="1">
            <a:spLocks/>
          </p:cNvSpPr>
          <p:nvPr/>
        </p:nvSpPr>
        <p:spPr>
          <a:xfrm>
            <a:off x="6885900" y="1580246"/>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H.8</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tweede wonderbare spijziging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om een teken en het zuurdesem van de Farizeeën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blinde te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Betsaïda</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belijdenis van Petrus en </a:t>
            </a:r>
          </a:p>
          <a:p>
            <a:pPr marL="0" indent="0">
              <a:buFont typeface="Arial" panose="020B0604020202020204" pitchFamily="34" charset="0"/>
              <a:buNone/>
            </a:pP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1</a:t>
            </a:r>
            <a:r>
              <a:rPr lang="nl-NL" sz="800" i="1" baseline="30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4" name="Tijdelijke aanduiding voor inhoud 2"/>
          <p:cNvSpPr txBox="1">
            <a:spLocks/>
          </p:cNvSpPr>
          <p:nvPr/>
        </p:nvSpPr>
        <p:spPr>
          <a:xfrm>
            <a:off x="6889058" y="309241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H.12</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onrechtvaardige pachters</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recht van de Keizer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naar de opstanding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grote gebod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Davids </a:t>
            </a:r>
            <a:r>
              <a:rPr lang="nl-NL" sz="800" i="1" dirty="0">
                <a:solidFill>
                  <a:prstClr val="white"/>
                </a:solidFill>
                <a:latin typeface="Verdana" panose="020B0604030504040204" pitchFamily="34" charset="0"/>
                <a:ea typeface="Verdana" panose="020B0604030504040204" pitchFamily="34" charset="0"/>
                <a:cs typeface="Verdana" panose="020B0604030504040204" pitchFamily="34" charset="0"/>
              </a:rPr>
              <a:t>Z</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oon en Heer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Waarschuwing tegen de </a:t>
            </a:r>
            <a:r>
              <a:rPr lang="nl-NL" sz="800" i="1" dirty="0">
                <a:solidFill>
                  <a:prstClr val="white"/>
                </a:solidFill>
                <a:latin typeface="Verdana" panose="020B0604030504040204" pitchFamily="34" charset="0"/>
                <a:ea typeface="Verdana" panose="020B0604030504040204" pitchFamily="34" charset="0"/>
                <a:cs typeface="Verdana" panose="020B0604030504040204" pitchFamily="34" charset="0"/>
              </a:rPr>
              <a:t>S</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chriftgeleerden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penninkske</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 van de weduwe</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5" name="Tijdelijke aanduiding voor inhoud 2"/>
          <p:cNvSpPr txBox="1">
            <a:spLocks/>
          </p:cNvSpPr>
          <p:nvPr/>
        </p:nvSpPr>
        <p:spPr>
          <a:xfrm>
            <a:off x="84058" y="460473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H.13</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Rede over de laatste dingen</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6" name="Tijdelijke aanduiding voor inhoud 2"/>
          <p:cNvSpPr txBox="1">
            <a:spLocks/>
          </p:cNvSpPr>
          <p:nvPr/>
        </p:nvSpPr>
        <p:spPr>
          <a:xfrm>
            <a:off x="2349396" y="460473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H.14</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Zalving en het verraad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voorbereiding van de paasmaaltijd De instelling van het Avondmaal</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verloochening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voorzegd</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Gethsemane</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gevangenneming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Voor de Raad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door Petrus verloochend</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7" name="Tijdelijke aanduiding voor inhoud 2"/>
          <p:cNvSpPr txBox="1">
            <a:spLocks/>
          </p:cNvSpPr>
          <p:nvPr/>
        </p:nvSpPr>
        <p:spPr>
          <a:xfrm>
            <a:off x="4617628" y="460473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H.15</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voor Pilatus</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Barabbas</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bespotting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kruisiging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sterven van Jesjoea</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begrafenis</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8" name="Tijdelijke aanduiding voor inhoud 2"/>
          <p:cNvSpPr txBox="1">
            <a:spLocks/>
          </p:cNvSpPr>
          <p:nvPr/>
        </p:nvSpPr>
        <p:spPr>
          <a:xfrm>
            <a:off x="6885900" y="4604734"/>
            <a:ext cx="2196000" cy="1440000"/>
          </a:xfrm>
          <a:prstGeom prst="rect">
            <a:avLst/>
          </a:prstGeom>
          <a:solidFill>
            <a:schemeClr val="tx2">
              <a:lumMod val="50000"/>
            </a:schemeClr>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H.16</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opstanding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Verschijningen van Jesjoea</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9" name="Tijdelijke aanduiding voor inhoud 2"/>
          <p:cNvSpPr txBox="1">
            <a:spLocks noChangeAspect="1"/>
          </p:cNvSpPr>
          <p:nvPr/>
        </p:nvSpPr>
        <p:spPr>
          <a:xfrm>
            <a:off x="2606816" y="1917248"/>
            <a:ext cx="5709600" cy="3744000"/>
          </a:xfrm>
          <a:prstGeom prst="rect">
            <a:avLst/>
          </a:prstGeom>
          <a:solidFill>
            <a:srgbClr val="37441C"/>
          </a:solidFill>
          <a:ln w="76200">
            <a:solidFill>
              <a:schemeClr val="bg1"/>
            </a:solidFill>
          </a:ln>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20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H.5</a:t>
            </a:r>
          </a:p>
          <a:p>
            <a:pPr marL="0" indent="0">
              <a:buNone/>
            </a:pP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De genezing van de bezetene</a:t>
            </a:r>
          </a:p>
          <a:p>
            <a:pPr marL="0" indent="0">
              <a:buNone/>
            </a:pP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Het dochtertje van </a:t>
            </a:r>
            <a:r>
              <a:rPr lang="nl-NL" sz="2000" b="1" i="1" dirty="0" err="1">
                <a:solidFill>
                  <a:prstClr val="white"/>
                </a:solidFill>
                <a:latin typeface="Verdana" panose="020B0604030504040204" pitchFamily="34" charset="0"/>
                <a:ea typeface="Verdana" panose="020B0604030504040204" pitchFamily="34" charset="0"/>
                <a:cs typeface="Verdana" panose="020B0604030504040204" pitchFamily="34" charset="0"/>
              </a:rPr>
              <a:t>Jaïrus</a:t>
            </a:r>
            <a:endPar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20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20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2000" b="1" dirty="0">
              <a:solidFill>
                <a:prstClr val="black"/>
              </a:solidFill>
            </a:endParaRPr>
          </a:p>
        </p:txBody>
      </p:sp>
      <p:pic>
        <p:nvPicPr>
          <p:cNvPr id="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61" y="6020197"/>
            <a:ext cx="9175750"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kstvak 21"/>
          <p:cNvSpPr txBox="1"/>
          <p:nvPr/>
        </p:nvSpPr>
        <p:spPr>
          <a:xfrm rot="21038725">
            <a:off x="1784882" y="3682721"/>
            <a:ext cx="7020000" cy="830997"/>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2400" b="1" dirty="0" smtClean="0">
                <a:latin typeface="Verdana" panose="020B0604030504040204" pitchFamily="34" charset="0"/>
                <a:ea typeface="Verdana" panose="020B0604030504040204" pitchFamily="34" charset="0"/>
                <a:cs typeface="Verdana" panose="020B0604030504040204" pitchFamily="34" charset="0"/>
              </a:rPr>
              <a:t>Openbaringen van het Koninkrijk</a:t>
            </a:r>
          </a:p>
          <a:p>
            <a:pPr algn="ctr"/>
            <a:endParaRPr lang="nl-NL" sz="24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389343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noChangeAspect="1"/>
          </p:cNvSpPr>
          <p:nvPr>
            <p:ph idx="1"/>
          </p:nvPr>
        </p:nvSpPr>
        <p:spPr>
          <a:xfrm>
            <a:off x="84058" y="68070"/>
            <a:ext cx="2196000" cy="1440000"/>
          </a:xfrm>
          <a:solidFill>
            <a:srgbClr val="37441C"/>
          </a:solidFill>
        </p:spPr>
        <p:txBody>
          <a:bodyPr rIns="0"/>
          <a:lstStyle/>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H.1</a:t>
            </a:r>
          </a:p>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Johannes de Doper</a:t>
            </a:r>
          </a:p>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a:t>
            </a: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doop en de verzoeking in de </a:t>
            </a: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woestijn</a:t>
            </a:r>
          </a:p>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Jesjoea </a:t>
            </a: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naar Galilea – De roeping der eerste </a:t>
            </a: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discipelen</a:t>
            </a:r>
          </a:p>
          <a:p>
            <a:pPr marL="0" indent="0">
              <a:buNone/>
            </a:pP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In de synagoge te </a:t>
            </a:r>
            <a:r>
              <a:rPr lang="nl-NL" sz="800" i="1" dirty="0" err="1">
                <a:solidFill>
                  <a:schemeClr val="bg1"/>
                </a:solidFill>
                <a:latin typeface="Verdana" panose="020B0604030504040204" pitchFamily="34" charset="0"/>
                <a:ea typeface="Verdana" panose="020B0604030504040204" pitchFamily="34" charset="0"/>
                <a:cs typeface="Verdana" panose="020B0604030504040204" pitchFamily="34" charset="0"/>
              </a:rPr>
              <a:t>Kafarnaüm</a:t>
            </a:r>
            <a:endPar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In het huis van Petrus</a:t>
            </a:r>
          </a:p>
          <a:p>
            <a:pPr marL="0" indent="0">
              <a:buNone/>
            </a:pP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De genezing van een melaatse</a:t>
            </a:r>
          </a:p>
          <a:p>
            <a:pPr marL="0" indent="0">
              <a:buNone/>
            </a:pPr>
            <a:endPar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800" dirty="0"/>
          </a:p>
        </p:txBody>
      </p:sp>
      <p:sp>
        <p:nvSpPr>
          <p:cNvPr id="4" name="Tijdelijke aanduiding voor inhoud 2"/>
          <p:cNvSpPr txBox="1">
            <a:spLocks/>
          </p:cNvSpPr>
          <p:nvPr/>
        </p:nvSpPr>
        <p:spPr>
          <a:xfrm>
            <a:off x="2349396" y="68070"/>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H.2</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Genezing van een verlamde</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roeping van Levi</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vasten</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Aren plukken op de Sabbat</a:t>
            </a:r>
          </a:p>
          <a:p>
            <a:pPr marL="0" indent="0">
              <a:buFont typeface="Arial" panose="020B0604020202020204" pitchFamily="34" charset="0"/>
              <a:buNone/>
            </a:pPr>
            <a:endPar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b="1" dirty="0">
              <a:solidFill>
                <a:prstClr val="black"/>
              </a:solidFill>
            </a:endParaRPr>
          </a:p>
        </p:txBody>
      </p:sp>
      <p:sp>
        <p:nvSpPr>
          <p:cNvPr id="5" name="Tijdelijke aanduiding voor inhoud 2"/>
          <p:cNvSpPr txBox="1">
            <a:spLocks/>
          </p:cNvSpPr>
          <p:nvPr/>
        </p:nvSpPr>
        <p:spPr>
          <a:xfrm>
            <a:off x="4617628" y="68374"/>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H.3</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Een genezing op de Sabbat</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de onreine geesten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twaalf apostelen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Beëlzebul</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zijn verwanten</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6" name="Tijdelijke aanduiding voor inhoud 2"/>
          <p:cNvSpPr txBox="1">
            <a:spLocks/>
          </p:cNvSpPr>
          <p:nvPr/>
        </p:nvSpPr>
        <p:spPr>
          <a:xfrm>
            <a:off x="84058" y="1580246"/>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H.5</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de bezetene</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dochtertje van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Jaïrus</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7" name="Tijdelijke aanduiding voor inhoud 2"/>
          <p:cNvSpPr txBox="1">
            <a:spLocks/>
          </p:cNvSpPr>
          <p:nvPr/>
        </p:nvSpPr>
        <p:spPr>
          <a:xfrm>
            <a:off x="2349396" y="1582192"/>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H.6</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verwerping te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Nazaret</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uitzending van de discipelen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dood van Johannes de Doper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terugkeer van de apostelen en de wonderbare spijziging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gaande over het meer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Genezing in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Genesaret</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8" name="Tijdelijke aanduiding voor inhoud 2"/>
          <p:cNvSpPr txBox="1">
            <a:spLocks/>
          </p:cNvSpPr>
          <p:nvPr/>
        </p:nvSpPr>
        <p:spPr>
          <a:xfrm>
            <a:off x="4617628" y="1580398"/>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H.7</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Twistgesprekken met de Farizeeën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Syrofenicische</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 vrouw</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de doofstomme</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9" name="Tijdelijke aanduiding voor inhoud 2"/>
          <p:cNvSpPr txBox="1">
            <a:spLocks/>
          </p:cNvSpPr>
          <p:nvPr/>
        </p:nvSpPr>
        <p:spPr>
          <a:xfrm>
            <a:off x="87216" y="3092414"/>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H.9</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verheerlijking op de berg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een bezeten knaap</a:t>
            </a:r>
          </a:p>
          <a:p>
            <a:pPr marL="0" indent="0">
              <a:buFont typeface="Arial" panose="020B0604020202020204" pitchFamily="34" charset="0"/>
              <a:buNone/>
            </a:pP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2</a:t>
            </a:r>
            <a:r>
              <a:rPr lang="nl-NL" sz="800" i="1" baseline="30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 </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en strijd om de voorrang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Verleiding tot zonde</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0" name="Tijdelijke aanduiding voor inhoud 2"/>
          <p:cNvSpPr txBox="1">
            <a:spLocks/>
          </p:cNvSpPr>
          <p:nvPr/>
        </p:nvSpPr>
        <p:spPr>
          <a:xfrm>
            <a:off x="2352554" y="3092414"/>
            <a:ext cx="2196000" cy="1440000"/>
          </a:xfrm>
          <a:prstGeom prst="rect">
            <a:avLst/>
          </a:prstGeom>
          <a:solidFill>
            <a:srgbClr val="2217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H.10</a:t>
            </a:r>
          </a:p>
          <a:p>
            <a:pPr marL="0" indent="0">
              <a:buFont typeface="Arial" panose="020B0604020202020204" pitchFamily="34" charset="0"/>
              <a:buNone/>
            </a:pPr>
            <a:r>
              <a:rPr lang="nl-NL" sz="800" i="1" dirty="0">
                <a:solidFill>
                  <a:prstClr val="white"/>
                </a:solidFill>
                <a:latin typeface="Verdana" panose="020B0604030504040204" pitchFamily="34" charset="0"/>
                <a:ea typeface="Verdana" panose="020B0604030504040204" pitchFamily="34" charset="0"/>
                <a:cs typeface="Verdana" panose="020B0604030504040204" pitchFamily="34" charset="0"/>
              </a:rPr>
              <a:t>G</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esprekken op de reis naar Jeruzalem</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zegent de kinderen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rijke jongeling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loon voor het volgen van Jesjoea</a:t>
            </a:r>
          </a:p>
          <a:p>
            <a:pPr marL="0" indent="0">
              <a:buFont typeface="Arial" panose="020B0604020202020204" pitchFamily="34" charset="0"/>
              <a:buNone/>
            </a:pP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3</a:t>
            </a:r>
            <a:r>
              <a:rPr lang="nl-NL" sz="800" i="1" baseline="30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Niet heersen maar dienen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Bartimeüs</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1" name="Tijdelijke aanduiding voor inhoud 2"/>
          <p:cNvSpPr txBox="1">
            <a:spLocks/>
          </p:cNvSpPr>
          <p:nvPr/>
        </p:nvSpPr>
        <p:spPr>
          <a:xfrm>
            <a:off x="4620786" y="309241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H.11</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intocht in Jeruzalem</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reiniging van de tempel en de verdorde vijgenboom</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naar Jezus’ bevoegdheid</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2" name="Tijdelijke aanduiding voor inhoud 2"/>
          <p:cNvSpPr txBox="1">
            <a:spLocks/>
          </p:cNvSpPr>
          <p:nvPr/>
        </p:nvSpPr>
        <p:spPr>
          <a:xfrm>
            <a:off x="6885900" y="68222"/>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H.4</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zaaier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lamp</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 is van het zaad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storm op het meer</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3" name="Tijdelijke aanduiding voor inhoud 2"/>
          <p:cNvSpPr txBox="1">
            <a:spLocks/>
          </p:cNvSpPr>
          <p:nvPr/>
        </p:nvSpPr>
        <p:spPr>
          <a:xfrm>
            <a:off x="6885900" y="1580246"/>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H.8</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tweede wonderbare spijziging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om een teken en het zuurdesem van de Farizeeën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blinde te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Betsaïda</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belijdenis van Petrus en </a:t>
            </a:r>
          </a:p>
          <a:p>
            <a:pPr marL="0" indent="0">
              <a:buFont typeface="Arial" panose="020B0604020202020204" pitchFamily="34" charset="0"/>
              <a:buNone/>
            </a:pP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1</a:t>
            </a:r>
            <a:r>
              <a:rPr lang="nl-NL" sz="800" i="1" baseline="30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4" name="Tijdelijke aanduiding voor inhoud 2"/>
          <p:cNvSpPr txBox="1">
            <a:spLocks/>
          </p:cNvSpPr>
          <p:nvPr/>
        </p:nvSpPr>
        <p:spPr>
          <a:xfrm>
            <a:off x="6889058" y="309241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H.12</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onrechtvaardige pachters</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recht van de Keizer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naar de opstanding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grote gebod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Davids </a:t>
            </a:r>
            <a:r>
              <a:rPr lang="nl-NL" sz="800" i="1" dirty="0">
                <a:solidFill>
                  <a:prstClr val="white"/>
                </a:solidFill>
                <a:latin typeface="Verdana" panose="020B0604030504040204" pitchFamily="34" charset="0"/>
                <a:ea typeface="Verdana" panose="020B0604030504040204" pitchFamily="34" charset="0"/>
                <a:cs typeface="Verdana" panose="020B0604030504040204" pitchFamily="34" charset="0"/>
              </a:rPr>
              <a:t>Z</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oon en Heer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Waarschuwing tegen de </a:t>
            </a:r>
            <a:r>
              <a:rPr lang="nl-NL" sz="800" i="1" dirty="0">
                <a:solidFill>
                  <a:prstClr val="white"/>
                </a:solidFill>
                <a:latin typeface="Verdana" panose="020B0604030504040204" pitchFamily="34" charset="0"/>
                <a:ea typeface="Verdana" panose="020B0604030504040204" pitchFamily="34" charset="0"/>
                <a:cs typeface="Verdana" panose="020B0604030504040204" pitchFamily="34" charset="0"/>
              </a:rPr>
              <a:t>S</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chriftgeleerden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penninkske</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 van de weduwe</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5" name="Tijdelijke aanduiding voor inhoud 2"/>
          <p:cNvSpPr txBox="1">
            <a:spLocks/>
          </p:cNvSpPr>
          <p:nvPr/>
        </p:nvSpPr>
        <p:spPr>
          <a:xfrm>
            <a:off x="84058" y="460473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H.13</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Rede over de laatste dingen</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6" name="Tijdelijke aanduiding voor inhoud 2"/>
          <p:cNvSpPr txBox="1">
            <a:spLocks/>
          </p:cNvSpPr>
          <p:nvPr/>
        </p:nvSpPr>
        <p:spPr>
          <a:xfrm>
            <a:off x="2349396" y="460473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H.14</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Zalving en het verraad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voorbereiding van de paasmaaltijd De instelling van het Avondmaal</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verloochening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voorzegd</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Gethsemane</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gevangenneming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Voor de Raad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door Petrus verloochend</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7" name="Tijdelijke aanduiding voor inhoud 2"/>
          <p:cNvSpPr txBox="1">
            <a:spLocks/>
          </p:cNvSpPr>
          <p:nvPr/>
        </p:nvSpPr>
        <p:spPr>
          <a:xfrm>
            <a:off x="4617628" y="460473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H.15</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voor Pilatus</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Barabbas</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bespotting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kruisiging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sterven van Jesjoea</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begrafenis</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8" name="Tijdelijke aanduiding voor inhoud 2"/>
          <p:cNvSpPr txBox="1">
            <a:spLocks/>
          </p:cNvSpPr>
          <p:nvPr/>
        </p:nvSpPr>
        <p:spPr>
          <a:xfrm>
            <a:off x="6885900" y="4604734"/>
            <a:ext cx="2196000" cy="1440000"/>
          </a:xfrm>
          <a:prstGeom prst="rect">
            <a:avLst/>
          </a:prstGeom>
          <a:solidFill>
            <a:schemeClr val="tx2">
              <a:lumMod val="50000"/>
            </a:schemeClr>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H.16</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opstanding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Verschijningen van Jesjoea</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9" name="Tijdelijke aanduiding voor inhoud 2"/>
          <p:cNvSpPr txBox="1">
            <a:spLocks noChangeAspect="1"/>
          </p:cNvSpPr>
          <p:nvPr/>
        </p:nvSpPr>
        <p:spPr>
          <a:xfrm>
            <a:off x="1547664" y="1940414"/>
            <a:ext cx="5709600" cy="3744000"/>
          </a:xfrm>
          <a:prstGeom prst="rect">
            <a:avLst/>
          </a:prstGeom>
          <a:solidFill>
            <a:srgbClr val="37441C"/>
          </a:solidFill>
          <a:ln w="76200">
            <a:solidFill>
              <a:schemeClr val="bg1"/>
            </a:solidFill>
          </a:ln>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H.6</a:t>
            </a:r>
          </a:p>
          <a:p>
            <a:pPr marL="0" indent="0">
              <a:buNone/>
            </a:pP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De verwerping te </a:t>
            </a:r>
            <a:r>
              <a:rPr lang="nl-NL" sz="2000" b="1" i="1" dirty="0" err="1">
                <a:solidFill>
                  <a:prstClr val="white"/>
                </a:solidFill>
                <a:latin typeface="Verdana" panose="020B0604030504040204" pitchFamily="34" charset="0"/>
                <a:ea typeface="Verdana" panose="020B0604030504040204" pitchFamily="34" charset="0"/>
                <a:cs typeface="Verdana" panose="020B0604030504040204" pitchFamily="34" charset="0"/>
              </a:rPr>
              <a:t>Nazaret</a:t>
            </a:r>
            <a:endPar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De uitzending van de discipelen</a:t>
            </a:r>
          </a:p>
          <a:p>
            <a:pPr marL="0" indent="0">
              <a:buNone/>
            </a:pP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De dood van Johannes de Doper</a:t>
            </a:r>
          </a:p>
          <a:p>
            <a:pPr marL="0" indent="0">
              <a:buNone/>
            </a:pP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De terugkeer van de apostelen en de wonderbare spijziging</a:t>
            </a:r>
          </a:p>
          <a:p>
            <a:pPr marL="0" indent="0">
              <a:buNone/>
            </a:pP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Jesjoea gaande over het meer</a:t>
            </a:r>
          </a:p>
          <a:p>
            <a:pPr marL="0" indent="0">
              <a:buNone/>
            </a:pP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Genezing in  </a:t>
            </a:r>
            <a:r>
              <a:rPr lang="nl-NL" sz="2000" b="1" i="1" dirty="0" err="1">
                <a:solidFill>
                  <a:prstClr val="white"/>
                </a:solidFill>
                <a:latin typeface="Verdana" panose="020B0604030504040204" pitchFamily="34" charset="0"/>
                <a:ea typeface="Verdana" panose="020B0604030504040204" pitchFamily="34" charset="0"/>
                <a:cs typeface="Verdana" panose="020B0604030504040204" pitchFamily="34" charset="0"/>
              </a:rPr>
              <a:t>Genesaret</a:t>
            </a:r>
            <a:endPar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20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20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2000" b="1" dirty="0">
              <a:solidFill>
                <a:prstClr val="black"/>
              </a:solidFill>
            </a:endParaRPr>
          </a:p>
        </p:txBody>
      </p:sp>
      <p:pic>
        <p:nvPicPr>
          <p:cNvPr id="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61" y="6020197"/>
            <a:ext cx="9175750"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kstvak 20"/>
          <p:cNvSpPr txBox="1"/>
          <p:nvPr/>
        </p:nvSpPr>
        <p:spPr>
          <a:xfrm rot="21038725">
            <a:off x="1208483" y="4913319"/>
            <a:ext cx="7020000" cy="830997"/>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2400" b="1" dirty="0" smtClean="0">
                <a:latin typeface="Verdana" panose="020B0604030504040204" pitchFamily="34" charset="0"/>
                <a:ea typeface="Verdana" panose="020B0604030504040204" pitchFamily="34" charset="0"/>
                <a:cs typeface="Verdana" panose="020B0604030504040204" pitchFamily="34" charset="0"/>
              </a:rPr>
              <a:t>De leer van het Koninkrijk</a:t>
            </a:r>
          </a:p>
          <a:p>
            <a:pPr algn="ctr"/>
            <a:endParaRPr lang="nl-NL" sz="24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849935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noChangeAspect="1"/>
          </p:cNvSpPr>
          <p:nvPr>
            <p:ph idx="1"/>
          </p:nvPr>
        </p:nvSpPr>
        <p:spPr>
          <a:xfrm>
            <a:off x="84058" y="68070"/>
            <a:ext cx="2196000" cy="1440000"/>
          </a:xfrm>
          <a:solidFill>
            <a:srgbClr val="37441C"/>
          </a:solidFill>
        </p:spPr>
        <p:txBody>
          <a:bodyPr rIns="0"/>
          <a:lstStyle/>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H.1</a:t>
            </a:r>
          </a:p>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Johannes de Doper</a:t>
            </a:r>
          </a:p>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a:t>
            </a: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doop en de verzoeking in de </a:t>
            </a: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woestijn</a:t>
            </a:r>
          </a:p>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Jesjoea </a:t>
            </a: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naar Galilea – De roeping der eerste </a:t>
            </a: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discipelen</a:t>
            </a:r>
          </a:p>
          <a:p>
            <a:pPr marL="0" indent="0">
              <a:buNone/>
            </a:pP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In de synagoge te </a:t>
            </a:r>
            <a:r>
              <a:rPr lang="nl-NL" sz="800" i="1" dirty="0" err="1">
                <a:solidFill>
                  <a:schemeClr val="bg1"/>
                </a:solidFill>
                <a:latin typeface="Verdana" panose="020B0604030504040204" pitchFamily="34" charset="0"/>
                <a:ea typeface="Verdana" panose="020B0604030504040204" pitchFamily="34" charset="0"/>
                <a:cs typeface="Verdana" panose="020B0604030504040204" pitchFamily="34" charset="0"/>
              </a:rPr>
              <a:t>Kafarnaüm</a:t>
            </a:r>
            <a:endPar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In het huis van Petrus</a:t>
            </a:r>
          </a:p>
          <a:p>
            <a:pPr marL="0" indent="0">
              <a:buNone/>
            </a:pP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De genezing van een melaatse</a:t>
            </a:r>
          </a:p>
          <a:p>
            <a:pPr marL="0" indent="0">
              <a:buNone/>
            </a:pPr>
            <a:endPar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800" dirty="0"/>
          </a:p>
        </p:txBody>
      </p:sp>
      <p:sp>
        <p:nvSpPr>
          <p:cNvPr id="4" name="Tijdelijke aanduiding voor inhoud 2"/>
          <p:cNvSpPr txBox="1">
            <a:spLocks/>
          </p:cNvSpPr>
          <p:nvPr/>
        </p:nvSpPr>
        <p:spPr>
          <a:xfrm>
            <a:off x="2349396" y="68070"/>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H.2</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Genezing van een verlamde</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roeping van Levi</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vasten</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Aren plukken op de Sabbat</a:t>
            </a:r>
          </a:p>
          <a:p>
            <a:pPr marL="0" indent="0">
              <a:buFont typeface="Arial" panose="020B0604020202020204" pitchFamily="34" charset="0"/>
              <a:buNone/>
            </a:pPr>
            <a:endPar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b="1" dirty="0">
              <a:solidFill>
                <a:prstClr val="black"/>
              </a:solidFill>
            </a:endParaRPr>
          </a:p>
        </p:txBody>
      </p:sp>
      <p:sp>
        <p:nvSpPr>
          <p:cNvPr id="5" name="Tijdelijke aanduiding voor inhoud 2"/>
          <p:cNvSpPr txBox="1">
            <a:spLocks/>
          </p:cNvSpPr>
          <p:nvPr/>
        </p:nvSpPr>
        <p:spPr>
          <a:xfrm>
            <a:off x="4617628" y="68374"/>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H.3</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Een genezing op de Sabbat</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de onreine geesten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twaalf apostelen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Beëlzebul</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zijn verwanten</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6" name="Tijdelijke aanduiding voor inhoud 2"/>
          <p:cNvSpPr txBox="1">
            <a:spLocks/>
          </p:cNvSpPr>
          <p:nvPr/>
        </p:nvSpPr>
        <p:spPr>
          <a:xfrm>
            <a:off x="84058" y="1580246"/>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H.5</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de bezetene</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dochtertje van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Jaïrus</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7" name="Tijdelijke aanduiding voor inhoud 2"/>
          <p:cNvSpPr txBox="1">
            <a:spLocks/>
          </p:cNvSpPr>
          <p:nvPr/>
        </p:nvSpPr>
        <p:spPr>
          <a:xfrm>
            <a:off x="2349396" y="1582192"/>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H.6</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verwerping te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Nazaret</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uitzending van de discipelen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dood van Johannes de Doper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terugkeer van de apostelen en de wonderbare spijziging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gaande over het meer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Genezing in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Genesaret</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8" name="Tijdelijke aanduiding voor inhoud 2"/>
          <p:cNvSpPr txBox="1">
            <a:spLocks/>
          </p:cNvSpPr>
          <p:nvPr/>
        </p:nvSpPr>
        <p:spPr>
          <a:xfrm>
            <a:off x="4617628" y="1580398"/>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H.7</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Twistgesprekken met de Farizeeën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Syrofenicische</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 vrouw</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de doofstomme</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9" name="Tijdelijke aanduiding voor inhoud 2"/>
          <p:cNvSpPr txBox="1">
            <a:spLocks/>
          </p:cNvSpPr>
          <p:nvPr/>
        </p:nvSpPr>
        <p:spPr>
          <a:xfrm>
            <a:off x="87216" y="3092414"/>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H.9</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verheerlijking op de berg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een bezeten knaap</a:t>
            </a:r>
          </a:p>
          <a:p>
            <a:pPr marL="0" indent="0">
              <a:buFont typeface="Arial" panose="020B0604020202020204" pitchFamily="34" charset="0"/>
              <a:buNone/>
            </a:pP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2</a:t>
            </a:r>
            <a:r>
              <a:rPr lang="nl-NL" sz="800" i="1" baseline="30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 </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en strijd om de voorrang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Verleiding tot zonde</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0" name="Tijdelijke aanduiding voor inhoud 2"/>
          <p:cNvSpPr txBox="1">
            <a:spLocks/>
          </p:cNvSpPr>
          <p:nvPr/>
        </p:nvSpPr>
        <p:spPr>
          <a:xfrm>
            <a:off x="2352554" y="3092414"/>
            <a:ext cx="2196000" cy="1440000"/>
          </a:xfrm>
          <a:prstGeom prst="rect">
            <a:avLst/>
          </a:prstGeom>
          <a:solidFill>
            <a:srgbClr val="2217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H.10</a:t>
            </a:r>
          </a:p>
          <a:p>
            <a:pPr marL="0" indent="0">
              <a:buFont typeface="Arial" panose="020B0604020202020204" pitchFamily="34" charset="0"/>
              <a:buNone/>
            </a:pPr>
            <a:r>
              <a:rPr lang="nl-NL" sz="800" i="1" dirty="0">
                <a:solidFill>
                  <a:prstClr val="white"/>
                </a:solidFill>
                <a:latin typeface="Verdana" panose="020B0604030504040204" pitchFamily="34" charset="0"/>
                <a:ea typeface="Verdana" panose="020B0604030504040204" pitchFamily="34" charset="0"/>
                <a:cs typeface="Verdana" panose="020B0604030504040204" pitchFamily="34" charset="0"/>
              </a:rPr>
              <a:t>G</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esprekken op de reis naar Jeruzalem</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zegent de kinderen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rijke jongeling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loon voor het volgen van Jesjoea</a:t>
            </a:r>
          </a:p>
          <a:p>
            <a:pPr marL="0" indent="0">
              <a:buFont typeface="Arial" panose="020B0604020202020204" pitchFamily="34" charset="0"/>
              <a:buNone/>
            </a:pP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3</a:t>
            </a:r>
            <a:r>
              <a:rPr lang="nl-NL" sz="800" i="1" baseline="30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Niet heersen maar dienen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Bartimeüs</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1" name="Tijdelijke aanduiding voor inhoud 2"/>
          <p:cNvSpPr txBox="1">
            <a:spLocks/>
          </p:cNvSpPr>
          <p:nvPr/>
        </p:nvSpPr>
        <p:spPr>
          <a:xfrm>
            <a:off x="4620786" y="309241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H.11</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intocht in Jeruzalem</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reiniging van de tempel en de verdorde vijgenboom</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naar Jezus’ bevoegdheid</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2" name="Tijdelijke aanduiding voor inhoud 2"/>
          <p:cNvSpPr txBox="1">
            <a:spLocks/>
          </p:cNvSpPr>
          <p:nvPr/>
        </p:nvSpPr>
        <p:spPr>
          <a:xfrm>
            <a:off x="6885900" y="68222"/>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H.4</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zaaier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lamp</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 is van het zaad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storm op het meer</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3" name="Tijdelijke aanduiding voor inhoud 2"/>
          <p:cNvSpPr txBox="1">
            <a:spLocks/>
          </p:cNvSpPr>
          <p:nvPr/>
        </p:nvSpPr>
        <p:spPr>
          <a:xfrm>
            <a:off x="6885900" y="1580246"/>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H.8</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tweede wonderbare spijziging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om een teken en het zuurdesem van de Farizeeën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blinde te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Betsaïda</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belijdenis van Petrus en </a:t>
            </a:r>
          </a:p>
          <a:p>
            <a:pPr marL="0" indent="0">
              <a:buFont typeface="Arial" panose="020B0604020202020204" pitchFamily="34" charset="0"/>
              <a:buNone/>
            </a:pP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1</a:t>
            </a:r>
            <a:r>
              <a:rPr lang="nl-NL" sz="800" i="1" baseline="30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4" name="Tijdelijke aanduiding voor inhoud 2"/>
          <p:cNvSpPr txBox="1">
            <a:spLocks/>
          </p:cNvSpPr>
          <p:nvPr/>
        </p:nvSpPr>
        <p:spPr>
          <a:xfrm>
            <a:off x="6889058" y="309241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H.12</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onrechtvaardige pachters</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recht van de Keizer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naar de opstanding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grote gebod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Davids </a:t>
            </a:r>
            <a:r>
              <a:rPr lang="nl-NL" sz="800" i="1" dirty="0">
                <a:solidFill>
                  <a:prstClr val="white"/>
                </a:solidFill>
                <a:latin typeface="Verdana" panose="020B0604030504040204" pitchFamily="34" charset="0"/>
                <a:ea typeface="Verdana" panose="020B0604030504040204" pitchFamily="34" charset="0"/>
                <a:cs typeface="Verdana" panose="020B0604030504040204" pitchFamily="34" charset="0"/>
              </a:rPr>
              <a:t>Z</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oon en Heer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Waarschuwing tegen de </a:t>
            </a:r>
            <a:r>
              <a:rPr lang="nl-NL" sz="800" i="1" dirty="0">
                <a:solidFill>
                  <a:prstClr val="white"/>
                </a:solidFill>
                <a:latin typeface="Verdana" panose="020B0604030504040204" pitchFamily="34" charset="0"/>
                <a:ea typeface="Verdana" panose="020B0604030504040204" pitchFamily="34" charset="0"/>
                <a:cs typeface="Verdana" panose="020B0604030504040204" pitchFamily="34" charset="0"/>
              </a:rPr>
              <a:t>S</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chriftgeleerden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penninkske</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 van de weduwe</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5" name="Tijdelijke aanduiding voor inhoud 2"/>
          <p:cNvSpPr txBox="1">
            <a:spLocks/>
          </p:cNvSpPr>
          <p:nvPr/>
        </p:nvSpPr>
        <p:spPr>
          <a:xfrm>
            <a:off x="84058" y="460473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H.13</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Rede over de laatste dingen</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6" name="Tijdelijke aanduiding voor inhoud 2"/>
          <p:cNvSpPr txBox="1">
            <a:spLocks/>
          </p:cNvSpPr>
          <p:nvPr/>
        </p:nvSpPr>
        <p:spPr>
          <a:xfrm>
            <a:off x="2349396" y="460473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H.14</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Zalving en het verraad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voorbereiding van de paasmaaltijd De instelling van het Avondmaal</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verloochening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voorzegd</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Gethsemane</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gevangenneming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Voor de Raad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door Petrus verloochend</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7" name="Tijdelijke aanduiding voor inhoud 2"/>
          <p:cNvSpPr txBox="1">
            <a:spLocks/>
          </p:cNvSpPr>
          <p:nvPr/>
        </p:nvSpPr>
        <p:spPr>
          <a:xfrm>
            <a:off x="4617628" y="460473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H.15</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voor Pilatus</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Barabbas</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bespotting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kruisiging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sterven van Jesjoea</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begrafenis</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8" name="Tijdelijke aanduiding voor inhoud 2"/>
          <p:cNvSpPr txBox="1">
            <a:spLocks/>
          </p:cNvSpPr>
          <p:nvPr/>
        </p:nvSpPr>
        <p:spPr>
          <a:xfrm>
            <a:off x="6885900" y="4604734"/>
            <a:ext cx="2196000" cy="1440000"/>
          </a:xfrm>
          <a:prstGeom prst="rect">
            <a:avLst/>
          </a:prstGeom>
          <a:solidFill>
            <a:schemeClr val="tx2">
              <a:lumMod val="50000"/>
            </a:schemeClr>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H.16</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opstanding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Verschijningen van Jesjoea</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9" name="Tijdelijke aanduiding voor inhoud 2"/>
          <p:cNvSpPr txBox="1">
            <a:spLocks noChangeAspect="1"/>
          </p:cNvSpPr>
          <p:nvPr/>
        </p:nvSpPr>
        <p:spPr>
          <a:xfrm>
            <a:off x="1690596" y="2277288"/>
            <a:ext cx="5709600" cy="3744000"/>
          </a:xfrm>
          <a:prstGeom prst="rect">
            <a:avLst/>
          </a:prstGeom>
          <a:solidFill>
            <a:srgbClr val="37441C"/>
          </a:solidFill>
          <a:ln w="76200">
            <a:solidFill>
              <a:schemeClr val="bg1"/>
            </a:solidFill>
          </a:ln>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sz="20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H.7</a:t>
            </a:r>
            <a:endPar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Twistgesprekken met de Farizeeën</a:t>
            </a:r>
          </a:p>
          <a:p>
            <a:pPr marL="0" indent="0">
              <a:buNone/>
            </a:pP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De </a:t>
            </a:r>
            <a:r>
              <a:rPr lang="nl-NL" sz="2000" b="1" i="1" dirty="0" err="1">
                <a:solidFill>
                  <a:prstClr val="white"/>
                </a:solidFill>
                <a:latin typeface="Verdana" panose="020B0604030504040204" pitchFamily="34" charset="0"/>
                <a:ea typeface="Verdana" panose="020B0604030504040204" pitchFamily="34" charset="0"/>
                <a:cs typeface="Verdana" panose="020B0604030504040204" pitchFamily="34" charset="0"/>
              </a:rPr>
              <a:t>Syrofenicische</a:t>
            </a: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 vrouw</a:t>
            </a:r>
          </a:p>
          <a:p>
            <a:pPr marL="0" indent="0">
              <a:buNone/>
            </a:pP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De genezing van de doofstomme</a:t>
            </a:r>
          </a:p>
          <a:p>
            <a:pPr marL="0" indent="0">
              <a:buFont typeface="Arial" panose="020B0604020202020204" pitchFamily="34" charset="0"/>
              <a:buNone/>
            </a:pPr>
            <a:endParaRPr lang="nl-NL" sz="20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20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2000" b="1" dirty="0">
              <a:solidFill>
                <a:prstClr val="black"/>
              </a:solidFill>
            </a:endParaRPr>
          </a:p>
        </p:txBody>
      </p:sp>
      <p:pic>
        <p:nvPicPr>
          <p:cNvPr id="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61" y="6020197"/>
            <a:ext cx="9175750"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kstvak 20"/>
          <p:cNvSpPr txBox="1"/>
          <p:nvPr/>
        </p:nvSpPr>
        <p:spPr>
          <a:xfrm rot="21038725">
            <a:off x="1203766" y="4296397"/>
            <a:ext cx="7729307" cy="830997"/>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2400" b="1" dirty="0" smtClean="0">
                <a:latin typeface="Verdana" panose="020B0604030504040204" pitchFamily="34" charset="0"/>
                <a:ea typeface="Verdana" panose="020B0604030504040204" pitchFamily="34" charset="0"/>
                <a:cs typeface="Verdana" panose="020B0604030504040204" pitchFamily="34" charset="0"/>
              </a:rPr>
              <a:t>De openbaarwording van het Koninkrijk </a:t>
            </a:r>
          </a:p>
          <a:p>
            <a:pPr algn="ctr"/>
            <a:endParaRPr lang="nl-NL" sz="24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376818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noChangeAspect="1"/>
          </p:cNvSpPr>
          <p:nvPr>
            <p:ph idx="1"/>
          </p:nvPr>
        </p:nvSpPr>
        <p:spPr>
          <a:xfrm>
            <a:off x="84058" y="68070"/>
            <a:ext cx="2196000" cy="1440000"/>
          </a:xfrm>
          <a:solidFill>
            <a:srgbClr val="37441C"/>
          </a:solidFill>
        </p:spPr>
        <p:txBody>
          <a:bodyPr rIns="0"/>
          <a:lstStyle/>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H.1</a:t>
            </a:r>
          </a:p>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Johannes de Doper</a:t>
            </a:r>
          </a:p>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a:t>
            </a: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doop en de verzoeking in de </a:t>
            </a: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woestijn</a:t>
            </a:r>
          </a:p>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Jesjoea </a:t>
            </a: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naar Galilea – De roeping der eerste </a:t>
            </a: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discipelen</a:t>
            </a:r>
          </a:p>
          <a:p>
            <a:pPr marL="0" indent="0">
              <a:buNone/>
            </a:pP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In de synagoge te </a:t>
            </a:r>
            <a:r>
              <a:rPr lang="nl-NL" sz="800" i="1" dirty="0" err="1">
                <a:solidFill>
                  <a:schemeClr val="bg1"/>
                </a:solidFill>
                <a:latin typeface="Verdana" panose="020B0604030504040204" pitchFamily="34" charset="0"/>
                <a:ea typeface="Verdana" panose="020B0604030504040204" pitchFamily="34" charset="0"/>
                <a:cs typeface="Verdana" panose="020B0604030504040204" pitchFamily="34" charset="0"/>
              </a:rPr>
              <a:t>Kafarnaüm</a:t>
            </a:r>
            <a:endPar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In het huis van Petrus</a:t>
            </a:r>
          </a:p>
          <a:p>
            <a:pPr marL="0" indent="0">
              <a:buNone/>
            </a:pP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De genezing van een melaatse</a:t>
            </a:r>
          </a:p>
          <a:p>
            <a:pPr marL="0" indent="0">
              <a:buNone/>
            </a:pPr>
            <a:endPar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800" dirty="0"/>
          </a:p>
        </p:txBody>
      </p:sp>
      <p:sp>
        <p:nvSpPr>
          <p:cNvPr id="4" name="Tijdelijke aanduiding voor inhoud 2"/>
          <p:cNvSpPr txBox="1">
            <a:spLocks/>
          </p:cNvSpPr>
          <p:nvPr/>
        </p:nvSpPr>
        <p:spPr>
          <a:xfrm>
            <a:off x="2349396" y="68070"/>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H.2</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Genezing van een verlamde</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roeping van Levi</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vasten</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Aren plukken op de Sabbat</a:t>
            </a:r>
          </a:p>
          <a:p>
            <a:pPr marL="0" indent="0">
              <a:buFont typeface="Arial" panose="020B0604020202020204" pitchFamily="34" charset="0"/>
              <a:buNone/>
            </a:pPr>
            <a:endPar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b="1" dirty="0">
              <a:solidFill>
                <a:prstClr val="black"/>
              </a:solidFill>
            </a:endParaRPr>
          </a:p>
        </p:txBody>
      </p:sp>
      <p:sp>
        <p:nvSpPr>
          <p:cNvPr id="5" name="Tijdelijke aanduiding voor inhoud 2"/>
          <p:cNvSpPr txBox="1">
            <a:spLocks/>
          </p:cNvSpPr>
          <p:nvPr/>
        </p:nvSpPr>
        <p:spPr>
          <a:xfrm>
            <a:off x="4617628" y="68374"/>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H.3</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Een genezing op de Sabbat</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de onreine geesten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twaalf apostelen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Beëlzebul</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zijn verwanten</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6" name="Tijdelijke aanduiding voor inhoud 2"/>
          <p:cNvSpPr txBox="1">
            <a:spLocks/>
          </p:cNvSpPr>
          <p:nvPr/>
        </p:nvSpPr>
        <p:spPr>
          <a:xfrm>
            <a:off x="84058" y="1580246"/>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H.5</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de bezetene</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dochtertje van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Jaïrus</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7" name="Tijdelijke aanduiding voor inhoud 2"/>
          <p:cNvSpPr txBox="1">
            <a:spLocks/>
          </p:cNvSpPr>
          <p:nvPr/>
        </p:nvSpPr>
        <p:spPr>
          <a:xfrm>
            <a:off x="2349396" y="1582192"/>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H.6</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verwerping te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Nazaret</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uitzending van de discipelen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dood van Johannes de Doper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terugkeer van de apostelen en de wonderbare spijziging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gaande over het meer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Genezing in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Genesaret</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8" name="Tijdelijke aanduiding voor inhoud 2"/>
          <p:cNvSpPr txBox="1">
            <a:spLocks/>
          </p:cNvSpPr>
          <p:nvPr/>
        </p:nvSpPr>
        <p:spPr>
          <a:xfrm>
            <a:off x="4617628" y="1580398"/>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H.7</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Twistgesprekken met de Farizeeën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Syrofenicische</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 vrouw</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de doofstomme</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9" name="Tijdelijke aanduiding voor inhoud 2"/>
          <p:cNvSpPr txBox="1">
            <a:spLocks/>
          </p:cNvSpPr>
          <p:nvPr/>
        </p:nvSpPr>
        <p:spPr>
          <a:xfrm>
            <a:off x="87216" y="3092414"/>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H.9</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verheerlijking op de berg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een bezeten knaap</a:t>
            </a:r>
          </a:p>
          <a:p>
            <a:pPr marL="0" indent="0">
              <a:buFont typeface="Arial" panose="020B0604020202020204" pitchFamily="34" charset="0"/>
              <a:buNone/>
            </a:pP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2</a:t>
            </a:r>
            <a:r>
              <a:rPr lang="nl-NL" sz="800" i="1" baseline="30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 </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en strijd om de voorrang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Verleiding tot zonde</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0" name="Tijdelijke aanduiding voor inhoud 2"/>
          <p:cNvSpPr txBox="1">
            <a:spLocks/>
          </p:cNvSpPr>
          <p:nvPr/>
        </p:nvSpPr>
        <p:spPr>
          <a:xfrm>
            <a:off x="2352554" y="3092414"/>
            <a:ext cx="2196000" cy="1440000"/>
          </a:xfrm>
          <a:prstGeom prst="rect">
            <a:avLst/>
          </a:prstGeom>
          <a:solidFill>
            <a:srgbClr val="2217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H.10</a:t>
            </a:r>
          </a:p>
          <a:p>
            <a:pPr marL="0" indent="0">
              <a:buFont typeface="Arial" panose="020B0604020202020204" pitchFamily="34" charset="0"/>
              <a:buNone/>
            </a:pPr>
            <a:r>
              <a:rPr lang="nl-NL" sz="800" i="1" dirty="0">
                <a:solidFill>
                  <a:prstClr val="white"/>
                </a:solidFill>
                <a:latin typeface="Verdana" panose="020B0604030504040204" pitchFamily="34" charset="0"/>
                <a:ea typeface="Verdana" panose="020B0604030504040204" pitchFamily="34" charset="0"/>
                <a:cs typeface="Verdana" panose="020B0604030504040204" pitchFamily="34" charset="0"/>
              </a:rPr>
              <a:t>G</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esprekken op de reis naar Jeruzalem</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zegent de kinderen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rijke jongeling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loon voor het volgen van Jesjoea</a:t>
            </a:r>
          </a:p>
          <a:p>
            <a:pPr marL="0" indent="0">
              <a:buFont typeface="Arial" panose="020B0604020202020204" pitchFamily="34" charset="0"/>
              <a:buNone/>
            </a:pP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3</a:t>
            </a:r>
            <a:r>
              <a:rPr lang="nl-NL" sz="800" i="1" baseline="30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Niet heersen maar dienen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Bartimeüs</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1" name="Tijdelijke aanduiding voor inhoud 2"/>
          <p:cNvSpPr txBox="1">
            <a:spLocks/>
          </p:cNvSpPr>
          <p:nvPr/>
        </p:nvSpPr>
        <p:spPr>
          <a:xfrm>
            <a:off x="4620786" y="309241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H.11</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intocht in Jeruzalem</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reiniging van de tempel en de verdorde vijgenboom</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naar Jezus’ bevoegdheid</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2" name="Tijdelijke aanduiding voor inhoud 2"/>
          <p:cNvSpPr txBox="1">
            <a:spLocks/>
          </p:cNvSpPr>
          <p:nvPr/>
        </p:nvSpPr>
        <p:spPr>
          <a:xfrm>
            <a:off x="6885900" y="68222"/>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H.4</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zaaier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lamp</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 is van het zaad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storm op het meer</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3" name="Tijdelijke aanduiding voor inhoud 2"/>
          <p:cNvSpPr txBox="1">
            <a:spLocks/>
          </p:cNvSpPr>
          <p:nvPr/>
        </p:nvSpPr>
        <p:spPr>
          <a:xfrm>
            <a:off x="6885900" y="1580246"/>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H.8</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tweede wonderbare spijziging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om een teken en het zuurdesem van de Farizeeën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blinde te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Betsaïda</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belijdenis van Petrus en </a:t>
            </a:r>
          </a:p>
          <a:p>
            <a:pPr marL="0" indent="0">
              <a:buFont typeface="Arial" panose="020B0604020202020204" pitchFamily="34" charset="0"/>
              <a:buNone/>
            </a:pP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1</a:t>
            </a:r>
            <a:r>
              <a:rPr lang="nl-NL" sz="800" i="1" baseline="30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4" name="Tijdelijke aanduiding voor inhoud 2"/>
          <p:cNvSpPr txBox="1">
            <a:spLocks/>
          </p:cNvSpPr>
          <p:nvPr/>
        </p:nvSpPr>
        <p:spPr>
          <a:xfrm>
            <a:off x="6889058" y="309241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H.12</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onrechtvaardige pachters</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recht van de Keizer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naar de opstanding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grote gebod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Davids </a:t>
            </a:r>
            <a:r>
              <a:rPr lang="nl-NL" sz="800" i="1" dirty="0">
                <a:solidFill>
                  <a:prstClr val="white"/>
                </a:solidFill>
                <a:latin typeface="Verdana" panose="020B0604030504040204" pitchFamily="34" charset="0"/>
                <a:ea typeface="Verdana" panose="020B0604030504040204" pitchFamily="34" charset="0"/>
                <a:cs typeface="Verdana" panose="020B0604030504040204" pitchFamily="34" charset="0"/>
              </a:rPr>
              <a:t>Z</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oon en Heer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Waarschuwing tegen de </a:t>
            </a:r>
            <a:r>
              <a:rPr lang="nl-NL" sz="800" i="1" dirty="0">
                <a:solidFill>
                  <a:prstClr val="white"/>
                </a:solidFill>
                <a:latin typeface="Verdana" panose="020B0604030504040204" pitchFamily="34" charset="0"/>
                <a:ea typeface="Verdana" panose="020B0604030504040204" pitchFamily="34" charset="0"/>
                <a:cs typeface="Verdana" panose="020B0604030504040204" pitchFamily="34" charset="0"/>
              </a:rPr>
              <a:t>S</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chriftgeleerden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penninkske</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 van de weduwe</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5" name="Tijdelijke aanduiding voor inhoud 2"/>
          <p:cNvSpPr txBox="1">
            <a:spLocks/>
          </p:cNvSpPr>
          <p:nvPr/>
        </p:nvSpPr>
        <p:spPr>
          <a:xfrm>
            <a:off x="84058" y="460473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H.13</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Rede over de laatste dingen</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6" name="Tijdelijke aanduiding voor inhoud 2"/>
          <p:cNvSpPr txBox="1">
            <a:spLocks/>
          </p:cNvSpPr>
          <p:nvPr/>
        </p:nvSpPr>
        <p:spPr>
          <a:xfrm>
            <a:off x="2349396" y="460473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H.14</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Zalving en het verraad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voorbereiding van de paasmaaltijd De instelling van het Avondmaal</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verloochening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voorzegd</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Gethsemane</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gevangenneming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Voor de Raad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door Petrus verloochend</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7" name="Tijdelijke aanduiding voor inhoud 2"/>
          <p:cNvSpPr txBox="1">
            <a:spLocks/>
          </p:cNvSpPr>
          <p:nvPr/>
        </p:nvSpPr>
        <p:spPr>
          <a:xfrm>
            <a:off x="4617628" y="460473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H.15</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voor Pilatus</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Barabbas</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bespotting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kruisiging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sterven van Jesjoea</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begrafenis</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8" name="Tijdelijke aanduiding voor inhoud 2"/>
          <p:cNvSpPr txBox="1">
            <a:spLocks/>
          </p:cNvSpPr>
          <p:nvPr/>
        </p:nvSpPr>
        <p:spPr>
          <a:xfrm>
            <a:off x="6885900" y="4604734"/>
            <a:ext cx="2196000" cy="1440000"/>
          </a:xfrm>
          <a:prstGeom prst="rect">
            <a:avLst/>
          </a:prstGeom>
          <a:solidFill>
            <a:schemeClr val="tx2">
              <a:lumMod val="50000"/>
            </a:schemeClr>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H.16</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opstanding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Verschijningen van Jesjoea</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9" name="Tijdelijke aanduiding voor inhoud 2"/>
          <p:cNvSpPr txBox="1">
            <a:spLocks noChangeAspect="1"/>
          </p:cNvSpPr>
          <p:nvPr/>
        </p:nvSpPr>
        <p:spPr>
          <a:xfrm>
            <a:off x="683568" y="1916832"/>
            <a:ext cx="5709600" cy="3744000"/>
          </a:xfrm>
          <a:prstGeom prst="rect">
            <a:avLst/>
          </a:prstGeom>
          <a:solidFill>
            <a:srgbClr val="37441C"/>
          </a:solidFill>
          <a:ln w="76200">
            <a:solidFill>
              <a:schemeClr val="bg1"/>
            </a:solidFill>
          </a:ln>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H.8</a:t>
            </a:r>
          </a:p>
          <a:p>
            <a:pPr marL="0" indent="0">
              <a:buNone/>
            </a:pP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De tweede wonderbare spijziging</a:t>
            </a:r>
          </a:p>
          <a:p>
            <a:pPr marL="0" indent="0">
              <a:buNone/>
            </a:pP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De vraag om een teken en het zuurdesem van de Farizeeën</a:t>
            </a:r>
          </a:p>
          <a:p>
            <a:pPr marL="0" indent="0">
              <a:buNone/>
            </a:pP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De blinde te </a:t>
            </a:r>
            <a:r>
              <a:rPr lang="nl-NL" sz="2000" b="1" i="1" dirty="0" err="1">
                <a:solidFill>
                  <a:prstClr val="white"/>
                </a:solidFill>
                <a:latin typeface="Verdana" panose="020B0604030504040204" pitchFamily="34" charset="0"/>
                <a:ea typeface="Verdana" panose="020B0604030504040204" pitchFamily="34" charset="0"/>
                <a:cs typeface="Verdana" panose="020B0604030504040204" pitchFamily="34" charset="0"/>
              </a:rPr>
              <a:t>Betsaïda</a:t>
            </a:r>
            <a:endPar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De belijdenis van Petrus en </a:t>
            </a:r>
          </a:p>
          <a:p>
            <a:pPr marL="0" indent="0">
              <a:buNone/>
            </a:pPr>
            <a:r>
              <a:rPr lang="nl-NL" sz="2000" b="1" i="1" dirty="0">
                <a:solidFill>
                  <a:srgbClr val="FFFF00"/>
                </a:solidFill>
                <a:latin typeface="Verdana" panose="020B0604030504040204" pitchFamily="34" charset="0"/>
                <a:ea typeface="Verdana" panose="020B0604030504040204" pitchFamily="34" charset="0"/>
                <a:cs typeface="Verdana" panose="020B0604030504040204" pitchFamily="34" charset="0"/>
              </a:rPr>
              <a:t>De 1</a:t>
            </a:r>
            <a:r>
              <a:rPr lang="nl-NL" sz="2000" b="1" i="1" baseline="30000" dirty="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2000" b="1" i="1" dirty="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a:t>
            </a:r>
          </a:p>
          <a:p>
            <a:pPr marL="0" indent="0">
              <a:buFont typeface="Arial" panose="020B0604020202020204" pitchFamily="34" charset="0"/>
              <a:buNone/>
            </a:pPr>
            <a:endParaRPr lang="nl-NL" sz="20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20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2000" b="1" dirty="0">
              <a:solidFill>
                <a:prstClr val="black"/>
              </a:solidFill>
            </a:endParaRPr>
          </a:p>
        </p:txBody>
      </p:sp>
      <p:pic>
        <p:nvPicPr>
          <p:cNvPr id="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61" y="6020197"/>
            <a:ext cx="9175750"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13455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72900</TotalTime>
  <Words>6172</Words>
  <Application>Microsoft Office PowerPoint</Application>
  <PresentationFormat>Diavoorstelling (4:3)</PresentationFormat>
  <Paragraphs>1685</Paragraphs>
  <Slides>47</Slides>
  <Notes>35</Notes>
  <HiddenSlides>0</HiddenSlides>
  <MMClips>1</MMClips>
  <ScaleCrop>false</ScaleCrop>
  <HeadingPairs>
    <vt:vector size="4" baseType="variant">
      <vt:variant>
        <vt:lpstr>Thema</vt:lpstr>
      </vt:variant>
      <vt:variant>
        <vt:i4>1</vt:i4>
      </vt:variant>
      <vt:variant>
        <vt:lpstr>Diatitels</vt:lpstr>
      </vt:variant>
      <vt:variant>
        <vt:i4>47</vt:i4>
      </vt:variant>
    </vt:vector>
  </HeadingPairs>
  <TitlesOfParts>
    <vt:vector size="48" baseType="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Gerard</dc:creator>
  <cp:lastModifiedBy>Gerard Wijtsma</cp:lastModifiedBy>
  <cp:revision>950</cp:revision>
  <dcterms:created xsi:type="dcterms:W3CDTF">2016-11-11T18:02:23Z</dcterms:created>
  <dcterms:modified xsi:type="dcterms:W3CDTF">2017-08-19T05:06:41Z</dcterms:modified>
</cp:coreProperties>
</file>